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_rels/notesSlide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4.png" ContentType="image/png"/>
  <Override PartName="/ppt/media/image70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Fai clic per spostare la diapositiva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it-IT" sz="2000" spc="-1" strike="noStrike">
                <a:latin typeface="Arial"/>
              </a:rPr>
              <a:t>Fai clic per modificare il formato delle note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it-IT" sz="1400" spc="-1" strike="noStrike">
                <a:latin typeface="Times New Roman"/>
              </a:rPr>
              <a:t>&lt;intestazione&gt;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r>
              <a:rPr b="0" lang="it-IT" sz="1400" spc="-1" strike="noStrike">
                <a:latin typeface="Times New Roman"/>
              </a:rPr>
              <a:t>&lt;data/ora&gt;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it-IT" sz="1400" spc="-1" strike="noStrike">
                <a:latin typeface="Times New Roman"/>
              </a:rPr>
              <a:t>&lt;piè di pagina&gt;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/>
            <a:fld id="{448CE6A4-2274-4E06-9081-C2A94931FDAA}" type="slidenum">
              <a:rPr b="0" lang="it-IT" sz="1400" spc="-1" strike="noStrike">
                <a:latin typeface="Times New Roman"/>
              </a:rPr>
              <a:t>&lt;numero&gt;</a:t>
            </a:fld>
            <a:endParaRPr b="0" lang="it-I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277CABB-37C3-4F71-AD6F-F64E50590D6B}" type="slidenum">
              <a:rPr b="0" lang="it-IT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&lt;numero&gt;</a:t>
            </a:fld>
            <a:endParaRPr b="0" lang="it-IT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1600" cy="360648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200" cy="420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4281480" y="10155240"/>
            <a:ext cx="3274560" cy="5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9C35BBE-0663-4A5B-AF37-164C5194826A}" type="slidenum">
              <a:rPr b="0" lang="it-IT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&lt;numero&gt;</a:t>
            </a:fld>
            <a:endParaRPr b="0" lang="it-IT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1600" cy="360648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200" cy="420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4281480" y="10155240"/>
            <a:ext cx="3274560" cy="5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EA02616-399B-468F-BA0C-2F606EFEF68E}" type="slidenum">
              <a:rPr b="0" lang="it-IT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&lt;numero&gt;</a:t>
            </a:fld>
            <a:endParaRPr b="0" lang="it-IT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1600" cy="360648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200" cy="420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4281480" y="10155240"/>
            <a:ext cx="3274560" cy="5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065C221-5A1A-4AB8-A6E8-27A592D45415}" type="slidenum">
              <a:rPr b="0" lang="it-IT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&lt;numero&gt;</a:t>
            </a:fld>
            <a:endParaRPr b="0" lang="it-IT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1600" cy="360648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200" cy="420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4281480" y="10155240"/>
            <a:ext cx="3274560" cy="5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937A8B6-4CAB-4373-9D26-DEB50D434810}" type="slidenum">
              <a:rPr b="0" lang="it-IT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&lt;numero&gt;</a:t>
            </a:fld>
            <a:endParaRPr b="0" lang="it-IT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it-IT" sz="4400" spc="-1" strike="noStrike">
                <a:solidFill>
                  <a:srgbClr val="000000"/>
                </a:solidFill>
                <a:latin typeface="Arial"/>
              </a:rPr>
              <a:t>Fai clic per modificare il formato del testo del titolo</a:t>
            </a:r>
            <a:endParaRPr b="0" lang="it-IT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</a:rPr>
              <a:t>Fai clic per modificare il formato del testo della struttura</a:t>
            </a:r>
            <a:endParaRPr b="0" lang="it-IT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</a:rPr>
              <a:t>Secondo livello struttura</a:t>
            </a:r>
            <a:endParaRPr b="0" lang="it-IT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</a:rPr>
              <a:t>Terzo livello struttura</a:t>
            </a:r>
            <a:endParaRPr b="0" lang="it-IT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</a:rPr>
              <a:t>Quarto livello struttura</a:t>
            </a:r>
            <a:endParaRPr b="0" lang="it-IT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</a:rPr>
              <a:t>Quinto livello struttura</a:t>
            </a:r>
            <a:endParaRPr b="0" lang="it-IT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</a:rPr>
              <a:t>Sesto livello struttura</a:t>
            </a:r>
            <a:endParaRPr b="0" lang="it-IT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</a:rPr>
              <a:t>Settimo livello struttura</a:t>
            </a:r>
            <a:endParaRPr b="0" lang="it-IT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Fai clic per modificare il formato del testo del titolo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</a:rPr>
              <a:t>Fai clic per modificare il formato del testo della struttura</a:t>
            </a:r>
            <a:endParaRPr b="0" lang="it-IT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Secondo livello struttura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Terzo livello struttura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Quarto livello struttura</a:t>
            </a:r>
            <a:endParaRPr b="0" lang="it-IT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Quinto livello struttura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Sesto livello struttura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Settimo livello struttura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2"/>
          <p:cNvSpPr/>
          <p:nvPr/>
        </p:nvSpPr>
        <p:spPr>
          <a:xfrm>
            <a:off x="-3960" y="3249720"/>
            <a:ext cx="12072960" cy="10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Arial"/>
                <a:ea typeface="DejaVu Sans"/>
              </a:rPr>
              <a:t>Studio e realizzazione di un prototipo di un sistema basato su blockchain per il mobility as a service</a:t>
            </a:r>
            <a:endParaRPr b="0" lang="it-IT" sz="3200" spc="-1" strike="noStrike">
              <a:latin typeface="Arial"/>
            </a:endParaRPr>
          </a:p>
        </p:txBody>
      </p:sp>
      <p:sp>
        <p:nvSpPr>
          <p:cNvPr id="83" name="Rettangolo 84"/>
          <p:cNvSpPr/>
          <p:nvPr/>
        </p:nvSpPr>
        <p:spPr>
          <a:xfrm>
            <a:off x="275400" y="5047920"/>
            <a:ext cx="3998520" cy="90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Candidato: Giorgio Mecca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Matricola: 880847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84" name="Rettangolo 5"/>
          <p:cNvSpPr/>
          <p:nvPr/>
        </p:nvSpPr>
        <p:spPr>
          <a:xfrm>
            <a:off x="7562520" y="5004000"/>
            <a:ext cx="441036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Relatore: Claudio Schifanella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85" name="Immagine 2" descr=""/>
          <p:cNvPicPr/>
          <p:nvPr/>
        </p:nvPicPr>
        <p:blipFill>
          <a:blip r:embed="rId1"/>
          <a:stretch/>
        </p:blipFill>
        <p:spPr>
          <a:xfrm>
            <a:off x="4628160" y="145800"/>
            <a:ext cx="2742840" cy="2747520"/>
          </a:xfrm>
          <a:prstGeom prst="rect">
            <a:avLst/>
          </a:prstGeom>
          <a:ln w="0">
            <a:noFill/>
          </a:ln>
        </p:spPr>
      </p:pic>
      <p:sp>
        <p:nvSpPr>
          <p:cNvPr id="86" name="CasellaDiTesto 2"/>
          <p:cNvSpPr/>
          <p:nvPr/>
        </p:nvSpPr>
        <p:spPr>
          <a:xfrm>
            <a:off x="7211880" y="2140560"/>
            <a:ext cx="3951360" cy="91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Arial"/>
              </a:rPr>
              <a:t>Università degli Studi di Torino Facoltà di Scienze della Natura Corso di Laurea in Informatica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magine 4" descr=""/>
          <p:cNvPicPr/>
          <p:nvPr/>
        </p:nvPicPr>
        <p:blipFill>
          <a:blip r:embed="rId1"/>
          <a:stretch/>
        </p:blipFill>
        <p:spPr>
          <a:xfrm rot="8340000">
            <a:off x="5551200" y="2081160"/>
            <a:ext cx="1571760" cy="1415160"/>
          </a:xfrm>
          <a:prstGeom prst="rect">
            <a:avLst/>
          </a:prstGeom>
          <a:ln w="0">
            <a:noFill/>
          </a:ln>
        </p:spPr>
      </p:pic>
      <p:pic>
        <p:nvPicPr>
          <p:cNvPr id="189" name="Immagine 19" descr=""/>
          <p:cNvPicPr/>
          <p:nvPr/>
        </p:nvPicPr>
        <p:blipFill>
          <a:blip r:embed="rId2"/>
          <a:srcRect l="0" t="0" r="2174" b="31141"/>
          <a:stretch/>
        </p:blipFill>
        <p:spPr>
          <a:xfrm flipH="1" rot="5400000">
            <a:off x="-2368080" y="2373120"/>
            <a:ext cx="6855480" cy="2114280"/>
          </a:xfrm>
          <a:prstGeom prst="rect">
            <a:avLst/>
          </a:prstGeom>
          <a:ln w="0">
            <a:noFill/>
          </a:ln>
        </p:spPr>
      </p:pic>
      <p:sp>
        <p:nvSpPr>
          <p:cNvPr id="190" name="CustomShape 1"/>
          <p:cNvSpPr/>
          <p:nvPr/>
        </p:nvSpPr>
        <p:spPr>
          <a:xfrm>
            <a:off x="0" y="6492240"/>
            <a:ext cx="455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0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7854480" y="475920"/>
            <a:ext cx="2230200" cy="9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3"/>
          <p:cNvSpPr/>
          <p:nvPr/>
        </p:nvSpPr>
        <p:spPr>
          <a:xfrm>
            <a:off x="1239120" y="149760"/>
            <a:ext cx="460260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Informazioni</a:t>
            </a:r>
            <a:endParaRPr b="0" lang="it-IT" sz="4400" spc="-1" strike="noStrike">
              <a:latin typeface="Arial"/>
            </a:endParaRPr>
          </a:p>
        </p:txBody>
      </p:sp>
      <p:pic>
        <p:nvPicPr>
          <p:cNvPr id="193" name="Immagine 182" descr=""/>
          <p:cNvPicPr/>
          <p:nvPr/>
        </p:nvPicPr>
        <p:blipFill>
          <a:blip r:embed="rId3"/>
          <a:stretch/>
        </p:blipFill>
        <p:spPr>
          <a:xfrm>
            <a:off x="5755680" y="905040"/>
            <a:ext cx="1161000" cy="649440"/>
          </a:xfrm>
          <a:prstGeom prst="rect">
            <a:avLst/>
          </a:prstGeom>
          <a:ln w="0">
            <a:noFill/>
          </a:ln>
        </p:spPr>
      </p:pic>
      <p:pic>
        <p:nvPicPr>
          <p:cNvPr id="194" name="Immagine 7" descr=""/>
          <p:cNvPicPr/>
          <p:nvPr/>
        </p:nvPicPr>
        <p:blipFill>
          <a:blip r:embed="rId4"/>
          <a:stretch/>
        </p:blipFill>
        <p:spPr>
          <a:xfrm>
            <a:off x="5724000" y="1555920"/>
            <a:ext cx="1192680" cy="893880"/>
          </a:xfrm>
          <a:prstGeom prst="rect">
            <a:avLst/>
          </a:prstGeom>
          <a:ln w="0">
            <a:noFill/>
          </a:ln>
        </p:spPr>
      </p:pic>
      <p:pic>
        <p:nvPicPr>
          <p:cNvPr id="195" name="Immagine 7" descr=""/>
          <p:cNvPicPr/>
          <p:nvPr/>
        </p:nvPicPr>
        <p:blipFill>
          <a:blip r:embed="rId5"/>
          <a:stretch/>
        </p:blipFill>
        <p:spPr>
          <a:xfrm>
            <a:off x="1823400" y="1537560"/>
            <a:ext cx="1192680" cy="893880"/>
          </a:xfrm>
          <a:prstGeom prst="rect">
            <a:avLst/>
          </a:prstGeom>
          <a:ln w="0">
            <a:noFill/>
          </a:ln>
        </p:spPr>
      </p:pic>
      <p:pic>
        <p:nvPicPr>
          <p:cNvPr id="196" name="Immagine 7" descr=""/>
          <p:cNvPicPr/>
          <p:nvPr/>
        </p:nvPicPr>
        <p:blipFill>
          <a:blip r:embed="rId6"/>
          <a:stretch/>
        </p:blipFill>
        <p:spPr>
          <a:xfrm>
            <a:off x="9828000" y="1555920"/>
            <a:ext cx="1192680" cy="893880"/>
          </a:xfrm>
          <a:prstGeom prst="rect">
            <a:avLst/>
          </a:prstGeom>
          <a:ln w="0">
            <a:noFill/>
          </a:ln>
        </p:spPr>
      </p:pic>
      <p:sp>
        <p:nvSpPr>
          <p:cNvPr id="197" name="TextShape 6"/>
          <p:cNvSpPr/>
          <p:nvPr/>
        </p:nvSpPr>
        <p:spPr>
          <a:xfrm>
            <a:off x="1980000" y="2491920"/>
            <a:ext cx="1264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98" name="TextShape 7"/>
          <p:cNvSpPr/>
          <p:nvPr/>
        </p:nvSpPr>
        <p:spPr>
          <a:xfrm>
            <a:off x="5757120" y="2602080"/>
            <a:ext cx="1192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STAND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99" name="TextShape 8"/>
          <p:cNvSpPr/>
          <p:nvPr/>
        </p:nvSpPr>
        <p:spPr>
          <a:xfrm>
            <a:off x="10014120" y="2347920"/>
            <a:ext cx="1294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00" name="Rettangolo 193"/>
          <p:cNvSpPr/>
          <p:nvPr/>
        </p:nvSpPr>
        <p:spPr>
          <a:xfrm>
            <a:off x="1936080" y="3769560"/>
            <a:ext cx="7019280" cy="261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I dati raccolti vengono salvati utilizzando la modalità centralizzata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I dati corrispondono ad una Tratta effettuata da: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 utente / dipendente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 determinato veicolo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Varie Fermate / Stand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Più tratte sono raggruppate da un medesimo identificativo chiamato ID Hash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201" name="Immagine 19" descr=""/>
          <p:cNvPicPr/>
          <p:nvPr/>
        </p:nvPicPr>
        <p:blipFill>
          <a:blip r:embed="rId7"/>
          <a:stretch/>
        </p:blipFill>
        <p:spPr>
          <a:xfrm>
            <a:off x="7062120" y="1637640"/>
            <a:ext cx="2588760" cy="890640"/>
          </a:xfrm>
          <a:prstGeom prst="rect">
            <a:avLst/>
          </a:prstGeom>
          <a:ln w="0">
            <a:noFill/>
          </a:ln>
        </p:spPr>
      </p:pic>
      <p:pic>
        <p:nvPicPr>
          <p:cNvPr id="202" name="Immagine 17" descr=""/>
          <p:cNvPicPr/>
          <p:nvPr/>
        </p:nvPicPr>
        <p:blipFill>
          <a:blip r:embed="rId8"/>
          <a:stretch/>
        </p:blipFill>
        <p:spPr>
          <a:xfrm>
            <a:off x="3085560" y="1603440"/>
            <a:ext cx="2588760" cy="89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080" y="2373120"/>
            <a:ext cx="6855480" cy="2114280"/>
          </a:xfrm>
          <a:prstGeom prst="rect">
            <a:avLst/>
          </a:prstGeom>
          <a:ln w="0">
            <a:noFill/>
          </a:ln>
        </p:spPr>
      </p:pic>
      <p:sp>
        <p:nvSpPr>
          <p:cNvPr id="204" name="CustomShape 1"/>
          <p:cNvSpPr/>
          <p:nvPr/>
        </p:nvSpPr>
        <p:spPr>
          <a:xfrm>
            <a:off x="0" y="6492240"/>
            <a:ext cx="455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11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1125360" y="202320"/>
            <a:ext cx="7694280" cy="11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Memorizzazione Centralizzata</a:t>
            </a:r>
            <a:endParaRPr b="0" lang="it-IT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 SQL</a:t>
            </a:r>
            <a:endParaRPr b="0" lang="it-IT" sz="2800" spc="-1" strike="noStrike">
              <a:latin typeface="Arial"/>
            </a:endParaRPr>
          </a:p>
        </p:txBody>
      </p:sp>
      <p:graphicFrame>
        <p:nvGraphicFramePr>
          <p:cNvPr id="206" name="Tabella 7"/>
          <p:cNvGraphicFramePr/>
          <p:nvPr/>
        </p:nvGraphicFramePr>
        <p:xfrm>
          <a:off x="1313640" y="3013920"/>
          <a:ext cx="1606320" cy="1371960"/>
        </p:xfrm>
        <a:graphic>
          <a:graphicData uri="http://schemas.openxmlformats.org/drawingml/2006/table">
            <a:tbl>
              <a:tblPr/>
              <a:tblGrid>
                <a:gridCol w="1606320"/>
              </a:tblGrid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Utente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Identificativo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Mail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Password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7" name="Tabella 7"/>
          <p:cNvGraphicFramePr/>
          <p:nvPr/>
        </p:nvGraphicFramePr>
        <p:xfrm>
          <a:off x="4376520" y="2031480"/>
          <a:ext cx="2431440" cy="3158280"/>
        </p:xfrm>
        <a:graphic>
          <a:graphicData uri="http://schemas.openxmlformats.org/drawingml/2006/table">
            <a:tbl>
              <a:tblPr/>
              <a:tblGrid>
                <a:gridCol w="2431800"/>
              </a:tblGrid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Tratta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Identificativo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4212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Identificativo Veicolo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Identificativo Utente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Posizione Partenza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Posizione Arrivo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Data Partenza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Data Arrivo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 Hash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pic>
        <p:nvPicPr>
          <p:cNvPr id="208" name="Immagine 8" descr=""/>
          <p:cNvPicPr/>
          <p:nvPr/>
        </p:nvPicPr>
        <p:blipFill>
          <a:blip r:embed="rId2"/>
          <a:srcRect l="17514" t="41938" r="21460" b="27605"/>
          <a:stretch/>
        </p:blipFill>
        <p:spPr>
          <a:xfrm rot="20940000">
            <a:off x="2692080" y="3238200"/>
            <a:ext cx="1796760" cy="5583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09" name="Tabella 7"/>
          <p:cNvGraphicFramePr/>
          <p:nvPr/>
        </p:nvGraphicFramePr>
        <p:xfrm>
          <a:off x="7937640" y="4680720"/>
          <a:ext cx="2042640" cy="1828440"/>
        </p:xfrm>
        <a:graphic>
          <a:graphicData uri="http://schemas.openxmlformats.org/drawingml/2006/table">
            <a:tbl>
              <a:tblPr/>
              <a:tblGrid>
                <a:gridCol w="2043000"/>
              </a:tblGrid>
              <a:tr h="3657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IDHash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3657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Address Ente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57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 Hash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657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Transaction Hash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57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Data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pic>
        <p:nvPicPr>
          <p:cNvPr id="210" name="Immagine 8" descr=""/>
          <p:cNvPicPr/>
          <p:nvPr/>
        </p:nvPicPr>
        <p:blipFill>
          <a:blip r:embed="rId3"/>
          <a:srcRect l="18084" t="41272" r="18598" b="25862"/>
          <a:stretch/>
        </p:blipFill>
        <p:spPr>
          <a:xfrm rot="517200">
            <a:off x="5518080" y="5157000"/>
            <a:ext cx="2632320" cy="6026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11" name="Tabella 7"/>
          <p:cNvGraphicFramePr/>
          <p:nvPr/>
        </p:nvGraphicFramePr>
        <p:xfrm>
          <a:off x="8865000" y="825840"/>
          <a:ext cx="2431440" cy="1371960"/>
        </p:xfrm>
        <a:graphic>
          <a:graphicData uri="http://schemas.openxmlformats.org/drawingml/2006/table">
            <a:tbl>
              <a:tblPr/>
              <a:tblGrid>
                <a:gridCol w="2431800"/>
              </a:tblGrid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Fermata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Identificativo Tratta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Posizione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Data 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pic>
        <p:nvPicPr>
          <p:cNvPr id="212" name="Immagine 8" descr=""/>
          <p:cNvPicPr/>
          <p:nvPr/>
        </p:nvPicPr>
        <p:blipFill>
          <a:blip r:embed="rId4"/>
          <a:srcRect l="18169" t="41099" r="21090" b="27791"/>
          <a:stretch/>
        </p:blipFill>
        <p:spPr>
          <a:xfrm rot="20085000">
            <a:off x="6074640" y="1685520"/>
            <a:ext cx="2991960" cy="5706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13" name="Tabella 7"/>
          <p:cNvGraphicFramePr/>
          <p:nvPr/>
        </p:nvGraphicFramePr>
        <p:xfrm>
          <a:off x="8865000" y="2500560"/>
          <a:ext cx="2431440" cy="1371960"/>
        </p:xfrm>
        <a:graphic>
          <a:graphicData uri="http://schemas.openxmlformats.org/drawingml/2006/table">
            <a:tbl>
              <a:tblPr/>
              <a:tblGrid>
                <a:gridCol w="2431800"/>
              </a:tblGrid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Fermata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Identificativo Tratta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Posizione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Data 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pic>
        <p:nvPicPr>
          <p:cNvPr id="214" name="Immagine 8" descr=""/>
          <p:cNvPicPr/>
          <p:nvPr/>
        </p:nvPicPr>
        <p:blipFill>
          <a:blip r:embed="rId5"/>
          <a:srcRect l="18169" t="41099" r="21090" b="27791"/>
          <a:stretch/>
        </p:blipFill>
        <p:spPr>
          <a:xfrm rot="507600">
            <a:off x="6180480" y="2531880"/>
            <a:ext cx="2805840" cy="57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Immagine 4" descr=""/>
          <p:cNvPicPr/>
          <p:nvPr/>
        </p:nvPicPr>
        <p:blipFill>
          <a:blip r:embed="rId1"/>
          <a:stretch/>
        </p:blipFill>
        <p:spPr>
          <a:xfrm rot="5400000">
            <a:off x="5220360" y="2832480"/>
            <a:ext cx="1131840" cy="340920"/>
          </a:xfrm>
          <a:prstGeom prst="rect">
            <a:avLst/>
          </a:prstGeom>
          <a:ln w="0">
            <a:noFill/>
          </a:ln>
        </p:spPr>
      </p:pic>
      <p:pic>
        <p:nvPicPr>
          <p:cNvPr id="216" name="Immagine 19" descr=""/>
          <p:cNvPicPr/>
          <p:nvPr/>
        </p:nvPicPr>
        <p:blipFill>
          <a:blip r:embed="rId2"/>
          <a:srcRect l="0" t="0" r="2174" b="31141"/>
          <a:stretch/>
        </p:blipFill>
        <p:spPr>
          <a:xfrm flipH="1" rot="5400000">
            <a:off x="-2368080" y="2373120"/>
            <a:ext cx="6855480" cy="2114280"/>
          </a:xfrm>
          <a:prstGeom prst="rect">
            <a:avLst/>
          </a:prstGeom>
          <a:ln w="0"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0" y="6492240"/>
            <a:ext cx="455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12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218" name="Immagine 29" descr=""/>
          <p:cNvPicPr/>
          <p:nvPr/>
        </p:nvPicPr>
        <p:blipFill>
          <a:blip r:embed="rId3"/>
          <a:stretch/>
        </p:blipFill>
        <p:spPr>
          <a:xfrm>
            <a:off x="2374200" y="3287160"/>
            <a:ext cx="961560" cy="1266120"/>
          </a:xfrm>
          <a:prstGeom prst="rect">
            <a:avLst/>
          </a:prstGeom>
          <a:ln w="0">
            <a:noFill/>
          </a:ln>
        </p:spPr>
      </p:pic>
      <p:pic>
        <p:nvPicPr>
          <p:cNvPr id="219" name="Immagine 197" descr=""/>
          <p:cNvPicPr/>
          <p:nvPr/>
        </p:nvPicPr>
        <p:blipFill>
          <a:blip r:embed="rId4"/>
          <a:stretch/>
        </p:blipFill>
        <p:spPr>
          <a:xfrm>
            <a:off x="5247000" y="1192320"/>
            <a:ext cx="1078560" cy="1201320"/>
          </a:xfrm>
          <a:prstGeom prst="rect">
            <a:avLst/>
          </a:prstGeom>
          <a:ln w="0">
            <a:noFill/>
          </a:ln>
        </p:spPr>
      </p:pic>
      <p:pic>
        <p:nvPicPr>
          <p:cNvPr id="220" name="Immagine 199" descr=""/>
          <p:cNvPicPr/>
          <p:nvPr/>
        </p:nvPicPr>
        <p:blipFill>
          <a:blip r:embed="rId5"/>
          <a:stretch/>
        </p:blipFill>
        <p:spPr>
          <a:xfrm>
            <a:off x="3419640" y="3610080"/>
            <a:ext cx="477360" cy="436320"/>
          </a:xfrm>
          <a:prstGeom prst="rect">
            <a:avLst/>
          </a:prstGeom>
          <a:ln w="0">
            <a:noFill/>
          </a:ln>
        </p:spPr>
      </p:pic>
      <p:pic>
        <p:nvPicPr>
          <p:cNvPr id="221" name="Immagine 21" descr=""/>
          <p:cNvPicPr/>
          <p:nvPr/>
        </p:nvPicPr>
        <p:blipFill>
          <a:blip r:embed="rId6"/>
          <a:stretch/>
        </p:blipFill>
        <p:spPr>
          <a:xfrm>
            <a:off x="4891320" y="3569760"/>
            <a:ext cx="1709280" cy="1507320"/>
          </a:xfrm>
          <a:prstGeom prst="rect">
            <a:avLst/>
          </a:prstGeom>
          <a:ln w="0">
            <a:noFill/>
          </a:ln>
        </p:spPr>
      </p:pic>
      <p:sp>
        <p:nvSpPr>
          <p:cNvPr id="222" name="TextShape 4"/>
          <p:cNvSpPr/>
          <p:nvPr/>
        </p:nvSpPr>
        <p:spPr>
          <a:xfrm>
            <a:off x="6018120" y="2601360"/>
            <a:ext cx="1763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PRIVATE KEY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223" name="Immagine 204" descr=""/>
          <p:cNvPicPr/>
          <p:nvPr/>
        </p:nvPicPr>
        <p:blipFill>
          <a:blip r:embed="rId7"/>
          <a:stretch/>
        </p:blipFill>
        <p:spPr>
          <a:xfrm>
            <a:off x="8129520" y="3247560"/>
            <a:ext cx="3762720" cy="1855080"/>
          </a:xfrm>
          <a:prstGeom prst="rect">
            <a:avLst/>
          </a:prstGeom>
          <a:ln w="0">
            <a:noFill/>
          </a:ln>
        </p:spPr>
      </p:pic>
      <p:sp>
        <p:nvSpPr>
          <p:cNvPr id="224" name="TextShape 1"/>
          <p:cNvSpPr/>
          <p:nvPr/>
        </p:nvSpPr>
        <p:spPr>
          <a:xfrm>
            <a:off x="6018120" y="1210320"/>
            <a:ext cx="1763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Utente Admin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25" name="TextShape 2"/>
          <p:cNvSpPr/>
          <p:nvPr/>
        </p:nvSpPr>
        <p:spPr>
          <a:xfrm>
            <a:off x="9201600" y="4496040"/>
            <a:ext cx="1675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Blockchain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26" name="TextShape 3"/>
          <p:cNvSpPr/>
          <p:nvPr/>
        </p:nvSpPr>
        <p:spPr>
          <a:xfrm>
            <a:off x="2344320" y="4474080"/>
            <a:ext cx="1675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Database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27" name="CustomShape 30"/>
          <p:cNvSpPr/>
          <p:nvPr/>
        </p:nvSpPr>
        <p:spPr>
          <a:xfrm>
            <a:off x="900000" y="140040"/>
            <a:ext cx="460260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Utilizzo Ibrido</a:t>
            </a:r>
            <a:endParaRPr b="0" lang="it-IT" sz="4400" spc="-1" strike="noStrike">
              <a:latin typeface="Arial"/>
            </a:endParaRPr>
          </a:p>
        </p:txBody>
      </p:sp>
      <p:pic>
        <p:nvPicPr>
          <p:cNvPr id="228" name="Immagine 2" descr=""/>
          <p:cNvPicPr/>
          <p:nvPr/>
        </p:nvPicPr>
        <p:blipFill>
          <a:blip r:embed="rId8"/>
          <a:stretch/>
        </p:blipFill>
        <p:spPr>
          <a:xfrm flipH="1" rot="10800000">
            <a:off x="3369960" y="4068720"/>
            <a:ext cx="1796400" cy="281880"/>
          </a:xfrm>
          <a:prstGeom prst="rect">
            <a:avLst/>
          </a:prstGeom>
          <a:ln w="0">
            <a:noFill/>
          </a:ln>
        </p:spPr>
      </p:pic>
      <p:pic>
        <p:nvPicPr>
          <p:cNvPr id="229" name="Immagine 19" descr=""/>
          <p:cNvPicPr/>
          <p:nvPr/>
        </p:nvPicPr>
        <p:blipFill>
          <a:blip r:embed="rId9"/>
          <a:stretch/>
        </p:blipFill>
        <p:spPr>
          <a:xfrm flipH="1" rot="10800000">
            <a:off x="6325920" y="3992400"/>
            <a:ext cx="1796400" cy="28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080" y="2373120"/>
            <a:ext cx="6855480" cy="2114280"/>
          </a:xfrm>
          <a:prstGeom prst="rect">
            <a:avLst/>
          </a:prstGeom>
          <a:ln w="0">
            <a:noFill/>
          </a:ln>
        </p:spPr>
      </p:pic>
      <p:sp>
        <p:nvSpPr>
          <p:cNvPr id="231" name="CustomShape 1"/>
          <p:cNvSpPr/>
          <p:nvPr/>
        </p:nvSpPr>
        <p:spPr>
          <a:xfrm>
            <a:off x="0" y="6492240"/>
            <a:ext cx="455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13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32" name="TextShape 1"/>
          <p:cNvSpPr/>
          <p:nvPr/>
        </p:nvSpPr>
        <p:spPr>
          <a:xfrm>
            <a:off x="1517760" y="781200"/>
            <a:ext cx="29415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Il server periodicamente :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33" name="TextShape 1"/>
          <p:cNvSpPr/>
          <p:nvPr/>
        </p:nvSpPr>
        <p:spPr>
          <a:xfrm>
            <a:off x="1666440" y="1145880"/>
            <a:ext cx="6831360" cy="420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Controlla per ogni ente se si sono salvate nuove tratte</a:t>
            </a:r>
            <a:endParaRPr b="0" lang="it-IT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(Se passo 1 positivo) "blocca" quest'ente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Raggruppa le tratte con ID Hash uguale e ne calcola il codice Hash</a:t>
            </a:r>
            <a:endParaRPr b="0" lang="it-IT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 la transazione verso la blockchain e salva il codice hash contrassegnandolo con l'ID Hash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234" name="Immagine 15" descr="Immagine che contiene testo, pianta&#10;&#10;Descrizione generata automaticamente"/>
          <p:cNvPicPr/>
          <p:nvPr/>
        </p:nvPicPr>
        <p:blipFill>
          <a:blip r:embed="rId2"/>
          <a:stretch/>
        </p:blipFill>
        <p:spPr>
          <a:xfrm rot="1682400">
            <a:off x="4492800" y="1954800"/>
            <a:ext cx="1628640" cy="405360"/>
          </a:xfrm>
          <a:prstGeom prst="rect">
            <a:avLst/>
          </a:prstGeom>
          <a:ln w="0">
            <a:noFill/>
          </a:ln>
        </p:spPr>
      </p:pic>
      <p:sp>
        <p:nvSpPr>
          <p:cNvPr id="235" name="TextShape 1"/>
          <p:cNvSpPr/>
          <p:nvPr/>
        </p:nvSpPr>
        <p:spPr>
          <a:xfrm>
            <a:off x="6095880" y="2346840"/>
            <a:ext cx="486432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Gli utenti non possono più inserire nuove tratte finché un utente Admin del medesimo Ente non inserisce la Private Key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36" name="CustomShape 30"/>
          <p:cNvSpPr/>
          <p:nvPr/>
        </p:nvSpPr>
        <p:spPr>
          <a:xfrm>
            <a:off x="900000" y="122400"/>
            <a:ext cx="610920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Operazioni del server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237" name="Immagine 15" descr="Immagine che contiene testo, pianta&#10;&#10;Descrizione generata automaticamente"/>
          <p:cNvPicPr/>
          <p:nvPr/>
        </p:nvPicPr>
        <p:blipFill>
          <a:blip r:embed="rId3"/>
          <a:stretch/>
        </p:blipFill>
        <p:spPr>
          <a:xfrm rot="9609000">
            <a:off x="4353840" y="3348000"/>
            <a:ext cx="1881360" cy="46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080" y="2373120"/>
            <a:ext cx="6855480" cy="2114280"/>
          </a:xfrm>
          <a:prstGeom prst="rect">
            <a:avLst/>
          </a:prstGeom>
          <a:ln w="0">
            <a:noFill/>
          </a:ln>
        </p:spPr>
      </p:pic>
      <p:sp>
        <p:nvSpPr>
          <p:cNvPr id="239" name="CustomShape 1"/>
          <p:cNvSpPr/>
          <p:nvPr/>
        </p:nvSpPr>
        <p:spPr>
          <a:xfrm>
            <a:off x="0" y="6492240"/>
            <a:ext cx="455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40" name="TextShape 1"/>
          <p:cNvSpPr/>
          <p:nvPr/>
        </p:nvSpPr>
        <p:spPr>
          <a:xfrm>
            <a:off x="1787040" y="3490200"/>
            <a:ext cx="502740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Viene creata una transazione grezza con destinazione l’address del contratto  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241" name="Immagine 4" descr="Immagine che contiene testo&#10;&#10;Descrizione generata automaticamente"/>
          <p:cNvPicPr/>
          <p:nvPr/>
        </p:nvPicPr>
        <p:blipFill>
          <a:blip r:embed="rId2"/>
          <a:stretch/>
        </p:blipFill>
        <p:spPr>
          <a:xfrm>
            <a:off x="1740600" y="862920"/>
            <a:ext cx="8695080" cy="2565720"/>
          </a:xfrm>
          <a:prstGeom prst="rect">
            <a:avLst/>
          </a:prstGeom>
          <a:ln w="0">
            <a:noFill/>
          </a:ln>
        </p:spPr>
      </p:pic>
      <p:sp>
        <p:nvSpPr>
          <p:cNvPr id="242" name="CustomShape 30"/>
          <p:cNvSpPr/>
          <p:nvPr/>
        </p:nvSpPr>
        <p:spPr>
          <a:xfrm>
            <a:off x="900000" y="122400"/>
            <a:ext cx="610920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Esempio di transazione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243" name="Immagine 7" descr=""/>
          <p:cNvPicPr/>
          <p:nvPr/>
        </p:nvPicPr>
        <p:blipFill>
          <a:blip r:embed="rId3"/>
          <a:stretch/>
        </p:blipFill>
        <p:spPr>
          <a:xfrm>
            <a:off x="1787040" y="4250520"/>
            <a:ext cx="9722880" cy="1314720"/>
          </a:xfrm>
          <a:prstGeom prst="rect">
            <a:avLst/>
          </a:prstGeom>
          <a:ln w="0">
            <a:noFill/>
          </a:ln>
        </p:spPr>
      </p:pic>
      <p:sp>
        <p:nvSpPr>
          <p:cNvPr id="244" name="TextShape 1"/>
          <p:cNvSpPr/>
          <p:nvPr/>
        </p:nvSpPr>
        <p:spPr>
          <a:xfrm>
            <a:off x="1787040" y="5742360"/>
            <a:ext cx="5419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Viene firmata con la chiave privata ed infine inviata 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magine 2" descr=""/>
          <p:cNvPicPr/>
          <p:nvPr/>
        </p:nvPicPr>
        <p:blipFill>
          <a:blip r:embed="rId1"/>
          <a:stretch/>
        </p:blipFill>
        <p:spPr>
          <a:xfrm rot="5400000">
            <a:off x="3848040" y="1575000"/>
            <a:ext cx="666360" cy="1473840"/>
          </a:xfrm>
          <a:prstGeom prst="rect">
            <a:avLst/>
          </a:prstGeom>
          <a:ln w="0">
            <a:noFill/>
          </a:ln>
        </p:spPr>
      </p:pic>
      <p:pic>
        <p:nvPicPr>
          <p:cNvPr id="246" name="Immagine 210" descr=""/>
          <p:cNvPicPr/>
          <p:nvPr/>
        </p:nvPicPr>
        <p:blipFill>
          <a:blip r:embed="rId2"/>
          <a:stretch/>
        </p:blipFill>
        <p:spPr>
          <a:xfrm>
            <a:off x="7387200" y="1517400"/>
            <a:ext cx="2639880" cy="2964960"/>
          </a:xfrm>
          <a:prstGeom prst="rect">
            <a:avLst/>
          </a:prstGeom>
          <a:ln w="0">
            <a:noFill/>
          </a:ln>
        </p:spPr>
      </p:pic>
      <p:pic>
        <p:nvPicPr>
          <p:cNvPr id="247" name="Immagine 19" descr=""/>
          <p:cNvPicPr/>
          <p:nvPr/>
        </p:nvPicPr>
        <p:blipFill>
          <a:blip r:embed="rId3"/>
          <a:srcRect l="0" t="0" r="2174" b="31141"/>
          <a:stretch/>
        </p:blipFill>
        <p:spPr>
          <a:xfrm flipH="1" rot="5400000">
            <a:off x="-2368080" y="2373120"/>
            <a:ext cx="6855480" cy="2114280"/>
          </a:xfrm>
          <a:prstGeom prst="rect">
            <a:avLst/>
          </a:prstGeom>
          <a:ln w="0">
            <a:noFill/>
          </a:ln>
        </p:spPr>
      </p:pic>
      <p:sp>
        <p:nvSpPr>
          <p:cNvPr id="248" name="CustomShape 1"/>
          <p:cNvSpPr/>
          <p:nvPr/>
        </p:nvSpPr>
        <p:spPr>
          <a:xfrm>
            <a:off x="0" y="6492240"/>
            <a:ext cx="455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15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7392240" y="2014200"/>
            <a:ext cx="19742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Storing Hash</a:t>
            </a:r>
            <a:endParaRPr b="0" lang="it-IT" sz="2200" spc="-1" strike="noStrike">
              <a:latin typeface="Arial"/>
            </a:endParaRPr>
          </a:p>
        </p:txBody>
      </p:sp>
      <p:pic>
        <p:nvPicPr>
          <p:cNvPr id="250" name="Immagine 172" descr=""/>
          <p:cNvPicPr/>
          <p:nvPr/>
        </p:nvPicPr>
        <p:blipFill>
          <a:blip r:embed="rId4"/>
          <a:stretch/>
        </p:blipFill>
        <p:spPr>
          <a:xfrm>
            <a:off x="2347200" y="1694520"/>
            <a:ext cx="1317600" cy="1234800"/>
          </a:xfrm>
          <a:prstGeom prst="rect">
            <a:avLst/>
          </a:prstGeom>
          <a:ln w="0">
            <a:noFill/>
          </a:ln>
        </p:spPr>
      </p:pic>
      <p:sp>
        <p:nvSpPr>
          <p:cNvPr id="251" name="CustomShape 4"/>
          <p:cNvSpPr/>
          <p:nvPr/>
        </p:nvSpPr>
        <p:spPr>
          <a:xfrm>
            <a:off x="3580920" y="1862280"/>
            <a:ext cx="909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Hash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52" name="CustomShape 5"/>
          <p:cNvSpPr/>
          <p:nvPr/>
        </p:nvSpPr>
        <p:spPr>
          <a:xfrm>
            <a:off x="4867200" y="2052000"/>
            <a:ext cx="1482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Boxing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253" name="CustomShape 6"/>
          <p:cNvSpPr/>
          <p:nvPr/>
        </p:nvSpPr>
        <p:spPr>
          <a:xfrm>
            <a:off x="4826160" y="3955680"/>
            <a:ext cx="15645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Registry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54" name="Immagine 180" descr=""/>
          <p:cNvPicPr/>
          <p:nvPr/>
        </p:nvPicPr>
        <p:blipFill>
          <a:blip r:embed="rId5"/>
          <a:stretch/>
        </p:blipFill>
        <p:spPr>
          <a:xfrm>
            <a:off x="0" y="0"/>
            <a:ext cx="1236960" cy="1302120"/>
          </a:xfrm>
          <a:prstGeom prst="rect">
            <a:avLst/>
          </a:prstGeom>
          <a:ln w="0">
            <a:noFill/>
          </a:ln>
        </p:spPr>
      </p:pic>
      <p:sp>
        <p:nvSpPr>
          <p:cNvPr id="255" name="CustomShape 10"/>
          <p:cNvSpPr/>
          <p:nvPr/>
        </p:nvSpPr>
        <p:spPr>
          <a:xfrm>
            <a:off x="1239120" y="149760"/>
            <a:ext cx="460260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Smart Contract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256" name="Rettangolo 225"/>
          <p:cNvSpPr/>
          <p:nvPr/>
        </p:nvSpPr>
        <p:spPr>
          <a:xfrm>
            <a:off x="2116800" y="4610160"/>
            <a:ext cx="9551880" cy="17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Esistono 3 contratti:</a:t>
            </a:r>
            <a:endParaRPr b="0" lang="it-IT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Boxing: interfaccia per i vari enti partecipanti al consorzio: “BusinessTravel.sol”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Registry: contratto che funge da registro per gli utenti/Enti e le loro autorizzazioni: “BusinessRegistry.sol”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Soring Hash: Utilizzato per il salvataggio dei vari hash identificati da un ID: “Travel.sol”</a:t>
            </a:r>
            <a:endParaRPr b="0" lang="it-IT" sz="1600" spc="-1" strike="noStrike">
              <a:latin typeface="Arial"/>
            </a:endParaRPr>
          </a:p>
        </p:txBody>
      </p:sp>
      <p:pic>
        <p:nvPicPr>
          <p:cNvPr id="257" name="Immagine 6" descr=""/>
          <p:cNvPicPr/>
          <p:nvPr/>
        </p:nvPicPr>
        <p:blipFill>
          <a:blip r:embed="rId6"/>
          <a:stretch/>
        </p:blipFill>
        <p:spPr>
          <a:xfrm rot="10800000">
            <a:off x="4691880" y="2487240"/>
            <a:ext cx="1473840" cy="1473840"/>
          </a:xfrm>
          <a:prstGeom prst="rect">
            <a:avLst/>
          </a:prstGeom>
          <a:ln w="0">
            <a:noFill/>
          </a:ln>
        </p:spPr>
      </p:pic>
      <p:pic>
        <p:nvPicPr>
          <p:cNvPr id="258" name="Immagine 19" descr=""/>
          <p:cNvPicPr/>
          <p:nvPr/>
        </p:nvPicPr>
        <p:blipFill>
          <a:blip r:embed="rId7"/>
          <a:stretch/>
        </p:blipFill>
        <p:spPr>
          <a:xfrm rot="5400000">
            <a:off x="6297480" y="1548360"/>
            <a:ext cx="666360" cy="147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080" y="2373120"/>
            <a:ext cx="6855480" cy="2114280"/>
          </a:xfrm>
          <a:prstGeom prst="rect">
            <a:avLst/>
          </a:prstGeom>
          <a:ln w="0">
            <a:noFill/>
          </a:ln>
        </p:spPr>
      </p:pic>
      <p:sp>
        <p:nvSpPr>
          <p:cNvPr id="260" name="CustomShape 1"/>
          <p:cNvSpPr/>
          <p:nvPr/>
        </p:nvSpPr>
        <p:spPr>
          <a:xfrm>
            <a:off x="0" y="6492240"/>
            <a:ext cx="455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16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61" name="CustomShape 10"/>
          <p:cNvSpPr/>
          <p:nvPr/>
        </p:nvSpPr>
        <p:spPr>
          <a:xfrm>
            <a:off x="990360" y="163800"/>
            <a:ext cx="460260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Contratti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262" name="CasellaDiTesto 1"/>
          <p:cNvSpPr/>
          <p:nvPr/>
        </p:nvSpPr>
        <p:spPr>
          <a:xfrm>
            <a:off x="1442880" y="1289880"/>
            <a:ext cx="4281480" cy="49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BusinessTravel</a:t>
            </a: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È il contratto  con cui gli utenti della blockchain si interfacciano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Possiede come attributi 2 mapping: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Permette di assegnare un contratto Travel ad ogni Ente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Controlla se un ente è giá inizializzato o meno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Queso contratto è un Boxing di Travel (non cambia la funzione del contratto e si pone come interfaccia) 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263" name="Immagine 3" descr="Immagine che contiene testo&#10;&#10;Descrizione generata automaticamente"/>
          <p:cNvPicPr/>
          <p:nvPr/>
        </p:nvPicPr>
        <p:blipFill>
          <a:blip r:embed="rId2"/>
          <a:stretch/>
        </p:blipFill>
        <p:spPr>
          <a:xfrm>
            <a:off x="5923800" y="1171800"/>
            <a:ext cx="6018120" cy="451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080" y="2373120"/>
            <a:ext cx="6855480" cy="2114280"/>
          </a:xfrm>
          <a:prstGeom prst="rect">
            <a:avLst/>
          </a:prstGeom>
          <a:ln w="0"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0" y="6492240"/>
            <a:ext cx="455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17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266" name="Immagine 3" descr="Immagine che contiene testo&#10;&#10;Descrizione generata automaticamente"/>
          <p:cNvPicPr/>
          <p:nvPr/>
        </p:nvPicPr>
        <p:blipFill>
          <a:blip r:embed="rId2"/>
          <a:stretch/>
        </p:blipFill>
        <p:spPr>
          <a:xfrm>
            <a:off x="5394600" y="2132640"/>
            <a:ext cx="6677280" cy="2592360"/>
          </a:xfrm>
          <a:prstGeom prst="rect">
            <a:avLst/>
          </a:prstGeom>
          <a:ln w="0">
            <a:noFill/>
          </a:ln>
        </p:spPr>
      </p:pic>
      <p:sp>
        <p:nvSpPr>
          <p:cNvPr id="267" name="CasellaDiTesto 8"/>
          <p:cNvSpPr/>
          <p:nvPr/>
        </p:nvSpPr>
        <p:spPr>
          <a:xfrm>
            <a:off x="1442880" y="1289880"/>
            <a:ext cx="3951360" cy="368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Travel</a:t>
            </a: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È il contratto al centro del sistema.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Permette il salvataggio di vari codici hash.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Ogni codice è collegato tramite un mapping ad un intero che nel sistema corrisponde all'ID Hash</a:t>
            </a:r>
            <a:endParaRPr b="0" lang="it-IT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080" y="2373120"/>
            <a:ext cx="6855480" cy="2114280"/>
          </a:xfrm>
          <a:prstGeom prst="rect">
            <a:avLst/>
          </a:prstGeom>
          <a:ln w="0">
            <a:noFill/>
          </a:ln>
        </p:spPr>
      </p:pic>
      <p:sp>
        <p:nvSpPr>
          <p:cNvPr id="269" name="CustomShape 1"/>
          <p:cNvSpPr/>
          <p:nvPr/>
        </p:nvSpPr>
        <p:spPr>
          <a:xfrm>
            <a:off x="0" y="6492240"/>
            <a:ext cx="455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18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70" name="CasellaDiTesto 7"/>
          <p:cNvSpPr/>
          <p:nvPr/>
        </p:nvSpPr>
        <p:spPr>
          <a:xfrm>
            <a:off x="1415880" y="1281600"/>
            <a:ext cx="4398120" cy="32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Registry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Contratto che funge da registro per gli utenti della blockchain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È modificabile solo dall'owner (proprietario del contratto)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Fornisce la funzione isAutorized per il controllo di un utente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271" name="Immagine 5" descr="Immagine che contiene testo&#10;&#10;Descrizione generata automaticamente"/>
          <p:cNvPicPr/>
          <p:nvPr/>
        </p:nvPicPr>
        <p:blipFill>
          <a:blip r:embed="rId2"/>
          <a:stretch/>
        </p:blipFill>
        <p:spPr>
          <a:xfrm>
            <a:off x="6202080" y="1048320"/>
            <a:ext cx="5662440" cy="476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080" y="2373120"/>
            <a:ext cx="6855480" cy="2114280"/>
          </a:xfrm>
          <a:prstGeom prst="rect">
            <a:avLst/>
          </a:prstGeom>
          <a:ln w="0">
            <a:noFill/>
          </a:ln>
        </p:spPr>
      </p:pic>
      <p:sp>
        <p:nvSpPr>
          <p:cNvPr id="273" name="CustomShape 1"/>
          <p:cNvSpPr/>
          <p:nvPr/>
        </p:nvSpPr>
        <p:spPr>
          <a:xfrm>
            <a:off x="0" y="6492240"/>
            <a:ext cx="455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19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74" name="CustomShape 10"/>
          <p:cNvSpPr/>
          <p:nvPr/>
        </p:nvSpPr>
        <p:spPr>
          <a:xfrm>
            <a:off x="154080" y="136080"/>
            <a:ext cx="731592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Certificazione e validazione</a:t>
            </a:r>
            <a:endParaRPr b="0" lang="it-IT" sz="4400" spc="-1" strike="noStrike">
              <a:latin typeface="Arial"/>
            </a:endParaRPr>
          </a:p>
        </p:txBody>
      </p:sp>
      <p:pic>
        <p:nvPicPr>
          <p:cNvPr id="275" name="Immagine 8" descr=""/>
          <p:cNvPicPr/>
          <p:nvPr/>
        </p:nvPicPr>
        <p:blipFill>
          <a:blip r:embed="rId2"/>
          <a:srcRect l="16125" t="39088" r="16457" b="17991"/>
          <a:stretch/>
        </p:blipFill>
        <p:spPr>
          <a:xfrm>
            <a:off x="1038240" y="1587240"/>
            <a:ext cx="4945320" cy="1656720"/>
          </a:xfrm>
          <a:prstGeom prst="rect">
            <a:avLst/>
          </a:prstGeom>
          <a:ln w="0">
            <a:noFill/>
          </a:ln>
        </p:spPr>
      </p:pic>
      <p:sp>
        <p:nvSpPr>
          <p:cNvPr id="276" name="CasellaDiTesto 2"/>
          <p:cNvSpPr/>
          <p:nvPr/>
        </p:nvSpPr>
        <p:spPr>
          <a:xfrm>
            <a:off x="727200" y="822240"/>
            <a:ext cx="494640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 utente Admin effettua un'interrogazione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277" name="Immagine 15" descr="Immagine che contiene testo, pianta&#10;&#10;Descrizione generata automaticamente"/>
          <p:cNvPicPr/>
          <p:nvPr/>
        </p:nvPicPr>
        <p:blipFill>
          <a:blip r:embed="rId3"/>
          <a:stretch/>
        </p:blipFill>
        <p:spPr>
          <a:xfrm>
            <a:off x="4745160" y="1587240"/>
            <a:ext cx="1977120" cy="687240"/>
          </a:xfrm>
          <a:prstGeom prst="rect">
            <a:avLst/>
          </a:prstGeom>
          <a:ln w="0">
            <a:noFill/>
          </a:ln>
        </p:spPr>
      </p:pic>
      <p:pic>
        <p:nvPicPr>
          <p:cNvPr id="278" name="Immagine 9" descr="Immagine che contiene testo&#10;&#10;Descrizione generata automaticamente"/>
          <p:cNvPicPr/>
          <p:nvPr/>
        </p:nvPicPr>
        <p:blipFill>
          <a:blip r:embed="rId4"/>
          <a:stretch/>
        </p:blipFill>
        <p:spPr>
          <a:xfrm>
            <a:off x="1037160" y="4495680"/>
            <a:ext cx="5986080" cy="1865160"/>
          </a:xfrm>
          <a:prstGeom prst="rect">
            <a:avLst/>
          </a:prstGeom>
          <a:ln w="0">
            <a:noFill/>
          </a:ln>
        </p:spPr>
      </p:pic>
      <p:pic>
        <p:nvPicPr>
          <p:cNvPr id="279" name="Immagine 15" descr="Immagine che contiene testo, pianta&#10;&#10;Descrizione generata automaticamente"/>
          <p:cNvPicPr/>
          <p:nvPr/>
        </p:nvPicPr>
        <p:blipFill>
          <a:blip r:embed="rId5"/>
          <a:stretch/>
        </p:blipFill>
        <p:spPr>
          <a:xfrm rot="9660000">
            <a:off x="5799960" y="4727880"/>
            <a:ext cx="1523880" cy="659160"/>
          </a:xfrm>
          <a:prstGeom prst="rect">
            <a:avLst/>
          </a:prstGeom>
          <a:ln w="0">
            <a:noFill/>
          </a:ln>
        </p:spPr>
      </p:pic>
      <p:sp>
        <p:nvSpPr>
          <p:cNvPr id="280" name="CasellaDiTesto 13"/>
          <p:cNvSpPr/>
          <p:nvPr/>
        </p:nvSpPr>
        <p:spPr>
          <a:xfrm>
            <a:off x="8824320" y="568800"/>
            <a:ext cx="124812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Server: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281" name="CasellaDiTesto 14"/>
          <p:cNvSpPr/>
          <p:nvPr/>
        </p:nvSpPr>
        <p:spPr>
          <a:xfrm>
            <a:off x="7067880" y="1744200"/>
            <a:ext cx="5121360" cy="314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Interroga il DB, ottiene tutte le tratte salvate in quella data</a:t>
            </a:r>
            <a:endParaRPr b="0" lang="it-IT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Per ogni tratta:</a:t>
            </a:r>
            <a:endParaRPr b="0" lang="it-IT" sz="2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Interroga il DB per ottenere tutte le tratte con lo stesso ID Hash, e ne calcola l'hash</a:t>
            </a:r>
            <a:endParaRPr b="0" lang="it-IT" sz="2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Interroga la blockchain ottenendo per quel determinato ente l'hash corrispondente all'ID Hash</a:t>
            </a:r>
            <a:endParaRPr b="0" lang="it-IT" sz="2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Compara i due codici hash</a:t>
            </a:r>
            <a:endParaRPr b="0" lang="it-IT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magine 103" descr=""/>
          <p:cNvPicPr/>
          <p:nvPr/>
        </p:nvPicPr>
        <p:blipFill>
          <a:blip r:embed="rId1"/>
          <a:stretch/>
        </p:blipFill>
        <p:spPr>
          <a:xfrm>
            <a:off x="8682480" y="1687680"/>
            <a:ext cx="3370320" cy="3482640"/>
          </a:xfrm>
          <a:prstGeom prst="rect">
            <a:avLst/>
          </a:prstGeom>
          <a:ln w="0">
            <a:noFill/>
          </a:ln>
        </p:spPr>
      </p:pic>
      <p:pic>
        <p:nvPicPr>
          <p:cNvPr id="88" name="Immagine 5" descr=""/>
          <p:cNvPicPr/>
          <p:nvPr/>
        </p:nvPicPr>
        <p:blipFill>
          <a:blip r:embed="rId2"/>
          <a:srcRect l="0" t="0" r="2174" b="31141"/>
          <a:stretch/>
        </p:blipFill>
        <p:spPr>
          <a:xfrm flipH="1" rot="5400000">
            <a:off x="-2368080" y="2373120"/>
            <a:ext cx="6855480" cy="2114280"/>
          </a:xfrm>
          <a:prstGeom prst="rect">
            <a:avLst/>
          </a:prstGeom>
          <a:ln w="0">
            <a:noFill/>
          </a:ln>
        </p:spPr>
      </p:pic>
      <p:sp>
        <p:nvSpPr>
          <p:cNvPr id="89" name="CustomShape 26"/>
          <p:cNvSpPr/>
          <p:nvPr/>
        </p:nvSpPr>
        <p:spPr>
          <a:xfrm>
            <a:off x="0" y="6492240"/>
            <a:ext cx="455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0" name="CustomShape 27"/>
          <p:cNvSpPr/>
          <p:nvPr/>
        </p:nvSpPr>
        <p:spPr>
          <a:xfrm>
            <a:off x="7776360" y="720000"/>
            <a:ext cx="2230200" cy="9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28"/>
          <p:cNvSpPr/>
          <p:nvPr/>
        </p:nvSpPr>
        <p:spPr>
          <a:xfrm>
            <a:off x="1239120" y="149760"/>
            <a:ext cx="560016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Obiettivi della Tesi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92" name="Rettangolo 98"/>
          <p:cNvSpPr/>
          <p:nvPr/>
        </p:nvSpPr>
        <p:spPr>
          <a:xfrm>
            <a:off x="926280" y="1277280"/>
            <a:ext cx="5399280" cy="494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Salvataggio di informazioni</a:t>
            </a: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Certificazione di informazioni</a:t>
            </a: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Costruzione di un prototipo di un applicativo utile al Mobility as a Service</a:t>
            </a: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</p:txBody>
      </p:sp>
      <p:sp>
        <p:nvSpPr>
          <p:cNvPr id="93" name="Rettangolo 101"/>
          <p:cNvSpPr/>
          <p:nvPr/>
        </p:nvSpPr>
        <p:spPr>
          <a:xfrm>
            <a:off x="9384840" y="5116680"/>
            <a:ext cx="2519280" cy="11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Blockchain come ente Certificatore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94" name="Immagine 102" descr=""/>
          <p:cNvPicPr/>
          <p:nvPr/>
        </p:nvPicPr>
        <p:blipFill>
          <a:blip r:embed="rId3"/>
          <a:stretch/>
        </p:blipFill>
        <p:spPr>
          <a:xfrm>
            <a:off x="9947880" y="2934720"/>
            <a:ext cx="815400" cy="987840"/>
          </a:xfrm>
          <a:prstGeom prst="rect">
            <a:avLst/>
          </a:prstGeom>
          <a:ln w="0">
            <a:noFill/>
          </a:ln>
        </p:spPr>
      </p:pic>
      <p:pic>
        <p:nvPicPr>
          <p:cNvPr id="95" name="Immagine 4" descr=""/>
          <p:cNvPicPr/>
          <p:nvPr/>
        </p:nvPicPr>
        <p:blipFill>
          <a:blip r:embed="rId4"/>
          <a:stretch/>
        </p:blipFill>
        <p:spPr>
          <a:xfrm>
            <a:off x="5842440" y="2327760"/>
            <a:ext cx="2863800" cy="774720"/>
          </a:xfrm>
          <a:prstGeom prst="rect">
            <a:avLst/>
          </a:prstGeom>
          <a:ln w="0">
            <a:noFill/>
          </a:ln>
        </p:spPr>
      </p:pic>
      <p:pic>
        <p:nvPicPr>
          <p:cNvPr id="96" name="Immagine 15" descr=""/>
          <p:cNvPicPr/>
          <p:nvPr/>
        </p:nvPicPr>
        <p:blipFill>
          <a:blip r:embed="rId5"/>
          <a:stretch/>
        </p:blipFill>
        <p:spPr>
          <a:xfrm>
            <a:off x="5818320" y="3041640"/>
            <a:ext cx="2863800" cy="774720"/>
          </a:xfrm>
          <a:prstGeom prst="rect">
            <a:avLst/>
          </a:prstGeom>
          <a:ln w="0">
            <a:noFill/>
          </a:ln>
        </p:spPr>
      </p:pic>
      <p:pic>
        <p:nvPicPr>
          <p:cNvPr id="97" name="Immagine 6" descr=""/>
          <p:cNvPicPr/>
          <p:nvPr/>
        </p:nvPicPr>
        <p:blipFill>
          <a:blip r:embed="rId6"/>
          <a:stretch/>
        </p:blipFill>
        <p:spPr>
          <a:xfrm>
            <a:off x="8204760" y="1429200"/>
            <a:ext cx="1002960" cy="115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080" y="2373120"/>
            <a:ext cx="6855480" cy="2114280"/>
          </a:xfrm>
          <a:prstGeom prst="rect">
            <a:avLst/>
          </a:prstGeom>
          <a:ln w="0">
            <a:noFill/>
          </a:ln>
        </p:spPr>
      </p:pic>
      <p:sp>
        <p:nvSpPr>
          <p:cNvPr id="283" name="CustomShape 1"/>
          <p:cNvSpPr/>
          <p:nvPr/>
        </p:nvSpPr>
        <p:spPr>
          <a:xfrm>
            <a:off x="0" y="6492240"/>
            <a:ext cx="455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20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84" name="CustomShape 10"/>
          <p:cNvSpPr/>
          <p:nvPr/>
        </p:nvSpPr>
        <p:spPr>
          <a:xfrm>
            <a:off x="990360" y="163800"/>
            <a:ext cx="460260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Conclusioni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285" name="Rettangolo 4"/>
          <p:cNvSpPr/>
          <p:nvPr/>
        </p:nvSpPr>
        <p:spPr>
          <a:xfrm>
            <a:off x="2064960" y="3822120"/>
            <a:ext cx="4100400" cy="159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Salvataggio hash</a:t>
            </a:r>
            <a:endParaRPr b="0" lang="it-IT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Validazione delle tratte</a:t>
            </a:r>
            <a:endParaRPr b="0" lang="it-IT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Segnalazione possibili attacchi</a:t>
            </a:r>
            <a:endParaRPr b="0" lang="it-IT" sz="2200" spc="-1" strike="noStrike">
              <a:latin typeface="Arial"/>
            </a:endParaRPr>
          </a:p>
        </p:txBody>
      </p:sp>
      <p:pic>
        <p:nvPicPr>
          <p:cNvPr id="286" name="Immagine 8" descr=""/>
          <p:cNvPicPr/>
          <p:nvPr/>
        </p:nvPicPr>
        <p:blipFill>
          <a:blip r:embed="rId2"/>
          <a:srcRect l="17514" t="41938" r="21460" b="27605"/>
          <a:stretch/>
        </p:blipFill>
        <p:spPr>
          <a:xfrm rot="191400">
            <a:off x="5395320" y="1312200"/>
            <a:ext cx="2117160" cy="558360"/>
          </a:xfrm>
          <a:prstGeom prst="rect">
            <a:avLst/>
          </a:prstGeom>
          <a:ln w="0">
            <a:noFill/>
          </a:ln>
        </p:spPr>
      </p:pic>
      <p:pic>
        <p:nvPicPr>
          <p:cNvPr id="287" name="Immagine 8" descr=""/>
          <p:cNvPicPr/>
          <p:nvPr/>
        </p:nvPicPr>
        <p:blipFill>
          <a:blip r:embed="rId3"/>
          <a:srcRect l="17514" t="41938" r="21460" b="27605"/>
          <a:stretch/>
        </p:blipFill>
        <p:spPr>
          <a:xfrm rot="1355400">
            <a:off x="5010480" y="1958400"/>
            <a:ext cx="2809800" cy="558360"/>
          </a:xfrm>
          <a:prstGeom prst="rect">
            <a:avLst/>
          </a:prstGeom>
          <a:ln w="0">
            <a:noFill/>
          </a:ln>
        </p:spPr>
      </p:pic>
      <p:sp>
        <p:nvSpPr>
          <p:cNvPr id="288" name="Rettangolo 7"/>
          <p:cNvSpPr/>
          <p:nvPr/>
        </p:nvSpPr>
        <p:spPr>
          <a:xfrm>
            <a:off x="7532280" y="2795040"/>
            <a:ext cx="444780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Costruzione di una WebApp SPA </a:t>
            </a:r>
            <a:endParaRPr b="0" lang="it-IT" sz="2200" spc="-1" strike="noStrike">
              <a:latin typeface="Arial"/>
            </a:endParaRPr>
          </a:p>
        </p:txBody>
      </p:sp>
      <p:sp>
        <p:nvSpPr>
          <p:cNvPr id="289" name="Rettangolo 8"/>
          <p:cNvSpPr/>
          <p:nvPr/>
        </p:nvSpPr>
        <p:spPr>
          <a:xfrm>
            <a:off x="7526880" y="1290240"/>
            <a:ext cx="4662360" cy="79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Costruzione di una blockchain PoA con BESU (Ethereum Client)</a:t>
            </a:r>
            <a:endParaRPr b="0" lang="it-IT" sz="2200" spc="-1" strike="noStrike">
              <a:latin typeface="Arial"/>
            </a:endParaRPr>
          </a:p>
        </p:txBody>
      </p:sp>
      <p:sp>
        <p:nvSpPr>
          <p:cNvPr id="290" name="Rettangolo 9"/>
          <p:cNvSpPr/>
          <p:nvPr/>
        </p:nvSpPr>
        <p:spPr>
          <a:xfrm>
            <a:off x="1460880" y="1112760"/>
            <a:ext cx="5169240" cy="27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Costruzione di un prototipo di sistema</a:t>
            </a: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Testing interno del sistema</a:t>
            </a:r>
            <a:endParaRPr b="0" lang="it-IT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080" y="2373120"/>
            <a:ext cx="6855480" cy="2114280"/>
          </a:xfrm>
          <a:prstGeom prst="rect">
            <a:avLst/>
          </a:prstGeom>
          <a:ln w="0">
            <a:noFill/>
          </a:ln>
        </p:spPr>
      </p:pic>
      <p:sp>
        <p:nvSpPr>
          <p:cNvPr id="292" name="CustomShape 1"/>
          <p:cNvSpPr/>
          <p:nvPr/>
        </p:nvSpPr>
        <p:spPr>
          <a:xfrm>
            <a:off x="0" y="6492240"/>
            <a:ext cx="455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21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93" name="CustomShape 10"/>
          <p:cNvSpPr/>
          <p:nvPr/>
        </p:nvSpPr>
        <p:spPr>
          <a:xfrm>
            <a:off x="1253160" y="163800"/>
            <a:ext cx="460260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Sviluppi futuri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294" name="CasellaDiTesto 1"/>
          <p:cNvSpPr/>
          <p:nvPr/>
        </p:nvSpPr>
        <p:spPr>
          <a:xfrm>
            <a:off x="2021040" y="1311840"/>
            <a:ext cx="5823720" cy="265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Portare tutti i dati all’interno della blockchain privata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Utilizzare una blockchain pubblica per validare la blockchain privata 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95" name="Immagine 17" descr=""/>
          <p:cNvPicPr/>
          <p:nvPr/>
        </p:nvPicPr>
        <p:blipFill>
          <a:blip r:embed="rId2"/>
          <a:stretch/>
        </p:blipFill>
        <p:spPr>
          <a:xfrm>
            <a:off x="3192480" y="4623120"/>
            <a:ext cx="1587960" cy="1600560"/>
          </a:xfrm>
          <a:prstGeom prst="rect">
            <a:avLst/>
          </a:prstGeom>
          <a:ln w="0">
            <a:noFill/>
          </a:ln>
        </p:spPr>
      </p:pic>
      <p:pic>
        <p:nvPicPr>
          <p:cNvPr id="296" name="Immagine 9" descr=""/>
          <p:cNvPicPr/>
          <p:nvPr/>
        </p:nvPicPr>
        <p:blipFill>
          <a:blip r:embed="rId3"/>
          <a:srcRect l="0" t="0" r="3014" b="0"/>
          <a:stretch/>
        </p:blipFill>
        <p:spPr>
          <a:xfrm rot="5400000">
            <a:off x="6927480" y="1593000"/>
            <a:ext cx="6855480" cy="3669120"/>
          </a:xfrm>
          <a:prstGeom prst="rect">
            <a:avLst/>
          </a:prstGeom>
          <a:ln w="0">
            <a:noFill/>
          </a:ln>
        </p:spPr>
      </p:pic>
      <p:pic>
        <p:nvPicPr>
          <p:cNvPr id="297" name="Immagine 3" descr=""/>
          <p:cNvPicPr/>
          <p:nvPr/>
        </p:nvPicPr>
        <p:blipFill>
          <a:blip r:embed="rId4"/>
          <a:stretch/>
        </p:blipFill>
        <p:spPr>
          <a:xfrm>
            <a:off x="4522320" y="4518720"/>
            <a:ext cx="4621320" cy="90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Immagine 226" descr=""/>
          <p:cNvPicPr/>
          <p:nvPr/>
        </p:nvPicPr>
        <p:blipFill>
          <a:blip r:embed="rId1"/>
          <a:stretch/>
        </p:blipFill>
        <p:spPr>
          <a:xfrm>
            <a:off x="3960000" y="0"/>
            <a:ext cx="8231040" cy="6838920"/>
          </a:xfrm>
          <a:prstGeom prst="rect">
            <a:avLst/>
          </a:prstGeom>
          <a:ln w="0">
            <a:noFill/>
          </a:ln>
        </p:spPr>
      </p:pic>
      <p:sp>
        <p:nvSpPr>
          <p:cNvPr id="299" name="Rettangolo 227"/>
          <p:cNvSpPr/>
          <p:nvPr/>
        </p:nvSpPr>
        <p:spPr>
          <a:xfrm>
            <a:off x="0" y="3060000"/>
            <a:ext cx="12191040" cy="358920"/>
          </a:xfrm>
          <a:prstGeom prst="rect">
            <a:avLst/>
          </a:prstGeom>
          <a:solidFill>
            <a:srgbClr val="8d1d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Rettangolo 228"/>
          <p:cNvSpPr/>
          <p:nvPr/>
        </p:nvSpPr>
        <p:spPr>
          <a:xfrm>
            <a:off x="360" y="2520000"/>
            <a:ext cx="485892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Arial"/>
                <a:ea typeface="DejaVu Sans"/>
              </a:rPr>
              <a:t>Grazie per l’attenzione</a:t>
            </a:r>
            <a:endParaRPr b="0" lang="it-IT" sz="3200" spc="-1" strike="noStrike">
              <a:latin typeface="Arial"/>
            </a:endParaRPr>
          </a:p>
        </p:txBody>
      </p:sp>
      <p:sp>
        <p:nvSpPr>
          <p:cNvPr id="301" name="Rettangolo 229"/>
          <p:cNvSpPr/>
          <p:nvPr/>
        </p:nvSpPr>
        <p:spPr>
          <a:xfrm>
            <a:off x="1439640" y="3762360"/>
            <a:ext cx="4139280" cy="7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Arial"/>
                <a:ea typeface="DejaVu Sans"/>
              </a:rPr>
              <a:t>Giorgio Mecca</a:t>
            </a:r>
            <a:endParaRPr b="0" lang="it-IT" sz="4400" spc="-1" strike="noStrike">
              <a:latin typeface="Arial"/>
            </a:endParaRPr>
          </a:p>
        </p:txBody>
      </p:sp>
      <p:pic>
        <p:nvPicPr>
          <p:cNvPr id="302" name="Immagine 1" descr=""/>
          <p:cNvPicPr/>
          <p:nvPr/>
        </p:nvPicPr>
        <p:blipFill>
          <a:blip r:embed="rId2"/>
          <a:stretch/>
        </p:blipFill>
        <p:spPr>
          <a:xfrm>
            <a:off x="180000" y="3597840"/>
            <a:ext cx="1258920" cy="1261080"/>
          </a:xfrm>
          <a:prstGeom prst="rect">
            <a:avLst/>
          </a:prstGeom>
          <a:ln w="0">
            <a:noFill/>
          </a:ln>
        </p:spPr>
      </p:pic>
      <p:sp>
        <p:nvSpPr>
          <p:cNvPr id="303" name="Rettangolo 231"/>
          <p:cNvSpPr/>
          <p:nvPr/>
        </p:nvSpPr>
        <p:spPr>
          <a:xfrm>
            <a:off x="0" y="4860000"/>
            <a:ext cx="665892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it-IT" sz="3200" spc="-1" strike="noStrike">
                <a:solidFill>
                  <a:srgbClr val="000000"/>
                </a:solidFill>
                <a:latin typeface="Arial"/>
                <a:ea typeface="Amiri"/>
              </a:rPr>
              <a:t>Università degli Studi di Torino</a:t>
            </a:r>
            <a:endParaRPr b="0" lang="it-IT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magine 22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080" y="2373120"/>
            <a:ext cx="6855480" cy="2114280"/>
          </a:xfrm>
          <a:prstGeom prst="rect">
            <a:avLst/>
          </a:prstGeom>
          <a:ln w="0">
            <a:noFill/>
          </a:ln>
        </p:spPr>
      </p:pic>
      <p:sp>
        <p:nvSpPr>
          <p:cNvPr id="99" name="CustomShape 1"/>
          <p:cNvSpPr/>
          <p:nvPr/>
        </p:nvSpPr>
        <p:spPr>
          <a:xfrm>
            <a:off x="7452720" y="1944360"/>
            <a:ext cx="3637440" cy="2321640"/>
          </a:xfrm>
          <a:prstGeom prst="triangle">
            <a:avLst>
              <a:gd name="adj" fmla="val 49873"/>
            </a:avLst>
          </a:prstGeom>
          <a:solidFill>
            <a:srgbClr val="ffffff"/>
          </a:solidFill>
          <a:ln w="76320">
            <a:solidFill>
              <a:srgbClr val="4472c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6594840" y="4325040"/>
            <a:ext cx="20754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SCALABILITÀ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10445400" y="4237560"/>
            <a:ext cx="17442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SICUREZZA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7737120" y="1513080"/>
            <a:ext cx="33530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DECENTRALIZZAZIONE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03" name="CustomShape 5"/>
          <p:cNvSpPr/>
          <p:nvPr/>
        </p:nvSpPr>
        <p:spPr>
          <a:xfrm>
            <a:off x="0" y="6492240"/>
            <a:ext cx="455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04" name="CustomShape 6"/>
          <p:cNvSpPr/>
          <p:nvPr/>
        </p:nvSpPr>
        <p:spPr>
          <a:xfrm>
            <a:off x="8006400" y="3417480"/>
            <a:ext cx="25304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Trilemma della  Scalabilità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05" name="CustomShape 7"/>
          <p:cNvSpPr/>
          <p:nvPr/>
        </p:nvSpPr>
        <p:spPr>
          <a:xfrm>
            <a:off x="1239120" y="149760"/>
            <a:ext cx="460260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La Blockchain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456640" y="1944360"/>
            <a:ext cx="4939920" cy="43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Struttura: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Nodi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Registro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Blocchi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Transazioni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Hash Pointing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Proprietà: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Arial"/>
              </a:rPr>
              <a:t>Immutabilità del registro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Arial"/>
              </a:rPr>
              <a:t>Trasparenza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Arial"/>
              </a:rPr>
              <a:t>Tracciabilità delle transazioni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Arial"/>
              </a:rPr>
              <a:t>Sicurezza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Condivisa, tra i nodi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1696680" y="1089720"/>
            <a:ext cx="4194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DLT – 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Distributed Ledgers Technology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magine 168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080" y="2373120"/>
            <a:ext cx="6855480" cy="2114280"/>
          </a:xfrm>
          <a:prstGeom prst="rect">
            <a:avLst/>
          </a:prstGeom>
          <a:ln w="0">
            <a:noFill/>
          </a:ln>
        </p:spPr>
      </p:pic>
      <p:sp>
        <p:nvSpPr>
          <p:cNvPr id="109" name="CustomShape 16"/>
          <p:cNvSpPr/>
          <p:nvPr/>
        </p:nvSpPr>
        <p:spPr>
          <a:xfrm flipH="1">
            <a:off x="11816280" y="1566720"/>
            <a:ext cx="304200" cy="24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17"/>
          <p:cNvSpPr/>
          <p:nvPr/>
        </p:nvSpPr>
        <p:spPr>
          <a:xfrm flipH="1">
            <a:off x="11838960" y="1950120"/>
            <a:ext cx="294120" cy="12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18"/>
          <p:cNvSpPr/>
          <p:nvPr/>
        </p:nvSpPr>
        <p:spPr>
          <a:xfrm flipH="1">
            <a:off x="11852640" y="2140200"/>
            <a:ext cx="294120" cy="12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19"/>
          <p:cNvSpPr/>
          <p:nvPr/>
        </p:nvSpPr>
        <p:spPr>
          <a:xfrm flipH="1" flipV="1">
            <a:off x="11852640" y="2375640"/>
            <a:ext cx="268200" cy="4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24"/>
          <p:cNvSpPr/>
          <p:nvPr/>
        </p:nvSpPr>
        <p:spPr>
          <a:xfrm>
            <a:off x="0" y="6492240"/>
            <a:ext cx="45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14" name="CustomShape 25"/>
          <p:cNvSpPr/>
          <p:nvPr/>
        </p:nvSpPr>
        <p:spPr>
          <a:xfrm>
            <a:off x="1239120" y="149760"/>
            <a:ext cx="553968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Scenario di partenza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2090160" y="1575000"/>
            <a:ext cx="4078440" cy="13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Al giorno d’oggi molte delle informazioni riguardanti tratte e spostamenti sono salvati utilizzando dei fogli di calcolo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116" name="CustomShape 4"/>
          <p:cNvSpPr/>
          <p:nvPr/>
        </p:nvSpPr>
        <p:spPr>
          <a:xfrm>
            <a:off x="7111080" y="1569240"/>
            <a:ext cx="3366360" cy="356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Vantaggi</a:t>
            </a:r>
            <a:endParaRPr b="0" lang="it-IT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Veloce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Intuibile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Svantaggi</a:t>
            </a:r>
            <a:endParaRPr b="0" lang="it-IT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Assenza di sicurezza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Difficoltà nelle interrogazioni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Disorganizzazione nella memorizzazione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117" name="Immagine 5" descr=""/>
          <p:cNvPicPr/>
          <p:nvPr/>
        </p:nvPicPr>
        <p:blipFill>
          <a:blip r:embed="rId2"/>
          <a:stretch/>
        </p:blipFill>
        <p:spPr>
          <a:xfrm rot="5400000">
            <a:off x="3176280" y="2898000"/>
            <a:ext cx="1446480" cy="1429200"/>
          </a:xfrm>
          <a:prstGeom prst="rect">
            <a:avLst/>
          </a:prstGeom>
          <a:ln w="0">
            <a:noFill/>
          </a:ln>
        </p:spPr>
      </p:pic>
      <p:pic>
        <p:nvPicPr>
          <p:cNvPr id="118" name="Immagine 6" descr=""/>
          <p:cNvPicPr/>
          <p:nvPr/>
        </p:nvPicPr>
        <p:blipFill>
          <a:blip r:embed="rId3"/>
          <a:stretch/>
        </p:blipFill>
        <p:spPr>
          <a:xfrm>
            <a:off x="3032280" y="4137840"/>
            <a:ext cx="1989720" cy="197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magine 74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080" y="2373120"/>
            <a:ext cx="6855480" cy="2114280"/>
          </a:xfrm>
          <a:prstGeom prst="rect">
            <a:avLst/>
          </a:prstGeom>
          <a:ln w="0"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4368600" y="4630320"/>
            <a:ext cx="23335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SISTEMA</a:t>
            </a: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DECENTRALIZZATO</a:t>
            </a: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IBRIDO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21" name="Immagine 6" descr=""/>
          <p:cNvPicPr/>
          <p:nvPr/>
        </p:nvPicPr>
        <p:blipFill>
          <a:blip r:embed="rId2"/>
          <a:stretch/>
        </p:blipFill>
        <p:spPr>
          <a:xfrm>
            <a:off x="10980720" y="2003400"/>
            <a:ext cx="1048680" cy="785880"/>
          </a:xfrm>
          <a:prstGeom prst="rect">
            <a:avLst/>
          </a:prstGeom>
          <a:ln w="0">
            <a:noFill/>
          </a:ln>
        </p:spPr>
      </p:pic>
      <p:pic>
        <p:nvPicPr>
          <p:cNvPr id="122" name="Immagine 7" descr=""/>
          <p:cNvPicPr/>
          <p:nvPr/>
        </p:nvPicPr>
        <p:blipFill>
          <a:blip r:embed="rId3"/>
          <a:stretch/>
        </p:blipFill>
        <p:spPr>
          <a:xfrm>
            <a:off x="8224560" y="549000"/>
            <a:ext cx="1048680" cy="785880"/>
          </a:xfrm>
          <a:prstGeom prst="rect">
            <a:avLst/>
          </a:prstGeom>
          <a:ln w="0">
            <a:noFill/>
          </a:ln>
        </p:spPr>
      </p:pic>
      <p:pic>
        <p:nvPicPr>
          <p:cNvPr id="123" name="Immagine 11" descr=""/>
          <p:cNvPicPr/>
          <p:nvPr/>
        </p:nvPicPr>
        <p:blipFill>
          <a:blip r:embed="rId4"/>
          <a:stretch/>
        </p:blipFill>
        <p:spPr>
          <a:xfrm>
            <a:off x="9667080" y="236160"/>
            <a:ext cx="706680" cy="468720"/>
          </a:xfrm>
          <a:prstGeom prst="rect">
            <a:avLst/>
          </a:prstGeom>
          <a:ln w="0">
            <a:noFill/>
          </a:ln>
        </p:spPr>
      </p:pic>
      <p:pic>
        <p:nvPicPr>
          <p:cNvPr id="124" name="Immagine 13" descr=""/>
          <p:cNvPicPr/>
          <p:nvPr/>
        </p:nvPicPr>
        <p:blipFill>
          <a:blip r:embed="rId5"/>
          <a:stretch/>
        </p:blipFill>
        <p:spPr>
          <a:xfrm>
            <a:off x="10641240" y="1573920"/>
            <a:ext cx="706680" cy="468720"/>
          </a:xfrm>
          <a:prstGeom prst="rect">
            <a:avLst/>
          </a:prstGeom>
          <a:ln w="0">
            <a:noFill/>
          </a:ln>
        </p:spPr>
      </p:pic>
      <p:pic>
        <p:nvPicPr>
          <p:cNvPr id="125" name="Immagine 17" descr=""/>
          <p:cNvPicPr/>
          <p:nvPr/>
        </p:nvPicPr>
        <p:blipFill>
          <a:blip r:embed="rId6"/>
          <a:stretch/>
        </p:blipFill>
        <p:spPr>
          <a:xfrm>
            <a:off x="10456920" y="2721960"/>
            <a:ext cx="1411920" cy="704520"/>
          </a:xfrm>
          <a:prstGeom prst="rect">
            <a:avLst/>
          </a:prstGeom>
          <a:ln w="0">
            <a:noFill/>
          </a:ln>
        </p:spPr>
      </p:pic>
      <p:pic>
        <p:nvPicPr>
          <p:cNvPr id="126" name="Immagine 21" descr=""/>
          <p:cNvPicPr/>
          <p:nvPr/>
        </p:nvPicPr>
        <p:blipFill>
          <a:blip r:embed="rId7"/>
          <a:stretch/>
        </p:blipFill>
        <p:spPr>
          <a:xfrm>
            <a:off x="8750160" y="1796760"/>
            <a:ext cx="1153080" cy="1153080"/>
          </a:xfrm>
          <a:prstGeom prst="rect">
            <a:avLst/>
          </a:prstGeom>
          <a:ln w="0">
            <a:noFill/>
          </a:ln>
        </p:spPr>
      </p:pic>
      <p:pic>
        <p:nvPicPr>
          <p:cNvPr id="127" name="Immagine 22" descr=""/>
          <p:cNvPicPr/>
          <p:nvPr/>
        </p:nvPicPr>
        <p:blipFill>
          <a:blip r:embed="rId8"/>
          <a:stretch/>
        </p:blipFill>
        <p:spPr>
          <a:xfrm>
            <a:off x="5761080" y="1019160"/>
            <a:ext cx="1153080" cy="1153080"/>
          </a:xfrm>
          <a:prstGeom prst="rect">
            <a:avLst/>
          </a:prstGeom>
          <a:ln w="0">
            <a:noFill/>
          </a:ln>
        </p:spPr>
      </p:pic>
      <p:pic>
        <p:nvPicPr>
          <p:cNvPr id="128" name="Immagine 23" descr=""/>
          <p:cNvPicPr/>
          <p:nvPr/>
        </p:nvPicPr>
        <p:blipFill>
          <a:blip r:embed="rId9"/>
          <a:stretch/>
        </p:blipFill>
        <p:spPr>
          <a:xfrm>
            <a:off x="1863720" y="4254120"/>
            <a:ext cx="1153080" cy="115308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2"/>
          <p:cNvSpPr/>
          <p:nvPr/>
        </p:nvSpPr>
        <p:spPr>
          <a:xfrm flipH="1" flipV="1">
            <a:off x="9902160" y="2248200"/>
            <a:ext cx="1072440" cy="14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30" name="CustomShape 3"/>
          <p:cNvSpPr/>
          <p:nvPr/>
        </p:nvSpPr>
        <p:spPr>
          <a:xfrm>
            <a:off x="8855640" y="1312200"/>
            <a:ext cx="220320" cy="42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31" name="CustomShape 4"/>
          <p:cNvSpPr/>
          <p:nvPr/>
        </p:nvSpPr>
        <p:spPr>
          <a:xfrm flipH="1">
            <a:off x="9534240" y="707400"/>
            <a:ext cx="481320" cy="102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32" name="CustomShape 5"/>
          <p:cNvSpPr/>
          <p:nvPr/>
        </p:nvSpPr>
        <p:spPr>
          <a:xfrm flipH="1">
            <a:off x="9720360" y="1927440"/>
            <a:ext cx="82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33" name="CustomShape 6"/>
          <p:cNvSpPr/>
          <p:nvPr/>
        </p:nvSpPr>
        <p:spPr>
          <a:xfrm flipH="1" flipV="1">
            <a:off x="9699480" y="2582280"/>
            <a:ext cx="671760" cy="25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34" name="CustomShape 7"/>
          <p:cNvSpPr/>
          <p:nvPr/>
        </p:nvSpPr>
        <p:spPr>
          <a:xfrm rot="21450000">
            <a:off x="7250400" y="269280"/>
            <a:ext cx="2278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Msg(«CityA to CityB»)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35" name="CustomShape 8"/>
          <p:cNvSpPr/>
          <p:nvPr/>
        </p:nvSpPr>
        <p:spPr>
          <a:xfrm>
            <a:off x="9722520" y="927720"/>
            <a:ext cx="1839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Msg(«StreetA to StreetB»)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36" name="CustomShape 9"/>
          <p:cNvSpPr/>
          <p:nvPr/>
        </p:nvSpPr>
        <p:spPr>
          <a:xfrm flipH="1" flipV="1">
            <a:off x="1839960" y="2744640"/>
            <a:ext cx="387360" cy="135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0"/>
          <p:cNvSpPr/>
          <p:nvPr/>
        </p:nvSpPr>
        <p:spPr>
          <a:xfrm>
            <a:off x="2116800" y="2747160"/>
            <a:ext cx="401760" cy="142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11"/>
          <p:cNvSpPr/>
          <p:nvPr/>
        </p:nvSpPr>
        <p:spPr>
          <a:xfrm flipV="1">
            <a:off x="2426400" y="1362600"/>
            <a:ext cx="33321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12"/>
          <p:cNvSpPr/>
          <p:nvPr/>
        </p:nvSpPr>
        <p:spPr>
          <a:xfrm flipH="1">
            <a:off x="2260080" y="1774440"/>
            <a:ext cx="3535560" cy="66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13"/>
          <p:cNvSpPr/>
          <p:nvPr/>
        </p:nvSpPr>
        <p:spPr>
          <a:xfrm flipV="1">
            <a:off x="3001320" y="2342520"/>
            <a:ext cx="3018960" cy="197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14"/>
          <p:cNvSpPr/>
          <p:nvPr/>
        </p:nvSpPr>
        <p:spPr>
          <a:xfrm flipH="1">
            <a:off x="2950560" y="2352240"/>
            <a:ext cx="3353040" cy="254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15"/>
          <p:cNvSpPr/>
          <p:nvPr/>
        </p:nvSpPr>
        <p:spPr>
          <a:xfrm>
            <a:off x="10244520" y="3476160"/>
            <a:ext cx="1839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Msg(«StationA to StationB»)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43" name="CustomShape 16"/>
          <p:cNvSpPr/>
          <p:nvPr/>
        </p:nvSpPr>
        <p:spPr>
          <a:xfrm>
            <a:off x="3001320" y="2352240"/>
            <a:ext cx="13957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Blockchain</a:t>
            </a:r>
            <a:endParaRPr b="0" lang="it-IT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PoA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144" name="Immagine 29" descr=""/>
          <p:cNvPicPr/>
          <p:nvPr/>
        </p:nvPicPr>
        <p:blipFill>
          <a:blip r:embed="rId10"/>
          <a:stretch/>
        </p:blipFill>
        <p:spPr>
          <a:xfrm>
            <a:off x="9329400" y="4901400"/>
            <a:ext cx="898560" cy="1341720"/>
          </a:xfrm>
          <a:prstGeom prst="rect">
            <a:avLst/>
          </a:prstGeom>
          <a:ln w="0">
            <a:noFill/>
          </a:ln>
        </p:spPr>
      </p:pic>
      <p:pic>
        <p:nvPicPr>
          <p:cNvPr id="145" name="Immagine 21" descr=""/>
          <p:cNvPicPr/>
          <p:nvPr/>
        </p:nvPicPr>
        <p:blipFill>
          <a:blip r:embed="rId11"/>
          <a:stretch/>
        </p:blipFill>
        <p:spPr>
          <a:xfrm>
            <a:off x="1176840" y="1498320"/>
            <a:ext cx="1153080" cy="1153080"/>
          </a:xfrm>
          <a:prstGeom prst="rect">
            <a:avLst/>
          </a:prstGeom>
          <a:ln w="0">
            <a:noFill/>
          </a:ln>
        </p:spPr>
      </p:pic>
      <p:sp>
        <p:nvSpPr>
          <p:cNvPr id="146" name="CustomShape 17"/>
          <p:cNvSpPr/>
          <p:nvPr/>
        </p:nvSpPr>
        <p:spPr>
          <a:xfrm flipH="1" flipV="1">
            <a:off x="6770160" y="1761840"/>
            <a:ext cx="1973880" cy="31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c55a1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18"/>
          <p:cNvSpPr/>
          <p:nvPr/>
        </p:nvSpPr>
        <p:spPr>
          <a:xfrm>
            <a:off x="9537840" y="3060360"/>
            <a:ext cx="126720" cy="171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c55a1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19"/>
          <p:cNvSpPr/>
          <p:nvPr/>
        </p:nvSpPr>
        <p:spPr>
          <a:xfrm>
            <a:off x="7525800" y="2470680"/>
            <a:ext cx="1395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Server Proxy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49" name="CustomShape 20"/>
          <p:cNvSpPr/>
          <p:nvPr/>
        </p:nvSpPr>
        <p:spPr>
          <a:xfrm>
            <a:off x="7469640" y="5361840"/>
            <a:ext cx="1839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SQL Database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50" name="CustomShape 21"/>
          <p:cNvSpPr/>
          <p:nvPr/>
        </p:nvSpPr>
        <p:spPr>
          <a:xfrm>
            <a:off x="0" y="6492240"/>
            <a:ext cx="455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51" name="CustomShape 29"/>
          <p:cNvSpPr/>
          <p:nvPr/>
        </p:nvSpPr>
        <p:spPr>
          <a:xfrm>
            <a:off x="1239120" y="149760"/>
            <a:ext cx="460260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Schema Sistema</a:t>
            </a:r>
            <a:endParaRPr b="0" lang="it-IT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440" y="2373120"/>
            <a:ext cx="6855480" cy="2114280"/>
          </a:xfrm>
          <a:prstGeom prst="rect">
            <a:avLst/>
          </a:prstGeom>
          <a:ln w="0">
            <a:noFill/>
          </a:ln>
        </p:spPr>
      </p:pic>
      <p:sp>
        <p:nvSpPr>
          <p:cNvPr id="153" name="CustomShape 1"/>
          <p:cNvSpPr/>
          <p:nvPr/>
        </p:nvSpPr>
        <p:spPr>
          <a:xfrm>
            <a:off x="0" y="6492240"/>
            <a:ext cx="455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212120" y="203400"/>
            <a:ext cx="400356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Attori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1764720" y="1354320"/>
            <a:ext cx="4872960" cy="368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attori nella Blockchain</a:t>
            </a:r>
            <a:endParaRPr b="0" lang="it-IT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Enti</a:t>
            </a:r>
            <a:endParaRPr b="0" lang="it-IT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Owner/ Ente centrale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attori nell’App</a:t>
            </a:r>
            <a:endParaRPr b="0" lang="it-IT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User</a:t>
            </a:r>
            <a:endParaRPr b="0" lang="it-IT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Admin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56" name="CustomShape 6"/>
          <p:cNvSpPr/>
          <p:nvPr/>
        </p:nvSpPr>
        <p:spPr>
          <a:xfrm>
            <a:off x="8646840" y="4030200"/>
            <a:ext cx="29750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Username: Account2Ente1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Password: ****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57" name="CustomShape 7"/>
          <p:cNvSpPr/>
          <p:nvPr/>
        </p:nvSpPr>
        <p:spPr>
          <a:xfrm>
            <a:off x="8545320" y="1551240"/>
            <a:ext cx="3405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indirizzo: 0x67…(*40)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Chiave privata: 0x34…(*64)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58" name="Immagine 2" descr=""/>
          <p:cNvPicPr/>
          <p:nvPr/>
        </p:nvPicPr>
        <p:blipFill>
          <a:blip r:embed="rId2"/>
          <a:stretch/>
        </p:blipFill>
        <p:spPr>
          <a:xfrm>
            <a:off x="5689080" y="1354320"/>
            <a:ext cx="2855880" cy="1135440"/>
          </a:xfrm>
          <a:prstGeom prst="rect">
            <a:avLst/>
          </a:prstGeom>
          <a:ln w="0">
            <a:noFill/>
          </a:ln>
        </p:spPr>
      </p:pic>
      <p:pic>
        <p:nvPicPr>
          <p:cNvPr id="159" name="Immagine 11" descr=""/>
          <p:cNvPicPr/>
          <p:nvPr/>
        </p:nvPicPr>
        <p:blipFill>
          <a:blip r:embed="rId3"/>
          <a:stretch/>
        </p:blipFill>
        <p:spPr>
          <a:xfrm>
            <a:off x="4542840" y="3771000"/>
            <a:ext cx="4103640" cy="113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440" y="2373120"/>
            <a:ext cx="6855480" cy="2114280"/>
          </a:xfrm>
          <a:prstGeom prst="rect">
            <a:avLst/>
          </a:prstGeom>
          <a:ln w="0"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6492240"/>
            <a:ext cx="455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1212120" y="203400"/>
            <a:ext cx="400356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Attori nell'app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2316600" y="1650240"/>
            <a:ext cx="120312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20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User</a:t>
            </a: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  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8649000" y="1466280"/>
            <a:ext cx="3252600" cy="20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20"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Inserimento dei dati in tempo reale:</a:t>
            </a:r>
            <a:endParaRPr b="0" lang="it-IT" sz="2400" spc="-1" strike="noStrike"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ID veicolo</a:t>
            </a:r>
            <a:endParaRPr b="0" lang="it-IT" sz="2000" spc="-1" strike="noStrike"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Posizione iniziale</a:t>
            </a:r>
            <a:endParaRPr b="0" lang="it-IT" sz="2000" spc="-1" strike="noStrike"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Possibili fermate</a:t>
            </a:r>
            <a:endParaRPr b="0" lang="it-IT" sz="2000" spc="-1" strike="noStrike"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Arial"/>
              </a:rPr>
              <a:t>Posizione finale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165" name="Immagine 6" descr=""/>
          <p:cNvPicPr/>
          <p:nvPr/>
        </p:nvPicPr>
        <p:blipFill>
          <a:blip r:embed="rId2"/>
          <a:srcRect l="13448" t="37660" r="13448" b="6490"/>
          <a:stretch/>
        </p:blipFill>
        <p:spPr>
          <a:xfrm>
            <a:off x="1059120" y="3677760"/>
            <a:ext cx="4706640" cy="2060280"/>
          </a:xfrm>
          <a:prstGeom prst="rect">
            <a:avLst/>
          </a:prstGeom>
          <a:ln w="0">
            <a:noFill/>
          </a:ln>
        </p:spPr>
      </p:pic>
      <p:pic>
        <p:nvPicPr>
          <p:cNvPr id="166" name="Immagine 10" descr=""/>
          <p:cNvPicPr/>
          <p:nvPr/>
        </p:nvPicPr>
        <p:blipFill>
          <a:blip r:embed="rId3"/>
          <a:stretch/>
        </p:blipFill>
        <p:spPr>
          <a:xfrm>
            <a:off x="6705720" y="3677760"/>
            <a:ext cx="4426920" cy="3009240"/>
          </a:xfrm>
          <a:prstGeom prst="rect">
            <a:avLst/>
          </a:prstGeom>
          <a:ln w="0">
            <a:noFill/>
          </a:ln>
        </p:spPr>
      </p:pic>
      <p:pic>
        <p:nvPicPr>
          <p:cNvPr id="167" name="Immagine 15" descr="Immagine che contiene testo, pianta&#10;&#10;Descrizione generata automaticamente"/>
          <p:cNvPicPr/>
          <p:nvPr/>
        </p:nvPicPr>
        <p:blipFill>
          <a:blip r:embed="rId4"/>
          <a:stretch/>
        </p:blipFill>
        <p:spPr>
          <a:xfrm>
            <a:off x="3393000" y="1468080"/>
            <a:ext cx="5125320" cy="975240"/>
          </a:xfrm>
          <a:prstGeom prst="rect">
            <a:avLst/>
          </a:prstGeom>
          <a:ln w="0">
            <a:noFill/>
          </a:ln>
        </p:spPr>
      </p:pic>
      <p:sp>
        <p:nvSpPr>
          <p:cNvPr id="168" name="CustomShape 3"/>
          <p:cNvSpPr/>
          <p:nvPr/>
        </p:nvSpPr>
        <p:spPr>
          <a:xfrm>
            <a:off x="8850600" y="460800"/>
            <a:ext cx="193896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20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Compiti:</a:t>
            </a:r>
            <a:endParaRPr b="0" lang="it-IT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440" y="2373120"/>
            <a:ext cx="6855480" cy="2114280"/>
          </a:xfrm>
          <a:prstGeom prst="rect">
            <a:avLst/>
          </a:prstGeom>
          <a:ln w="0">
            <a:noFill/>
          </a:ln>
        </p:spPr>
      </p:pic>
      <p:sp>
        <p:nvSpPr>
          <p:cNvPr id="170" name="CustomShape 1"/>
          <p:cNvSpPr/>
          <p:nvPr/>
        </p:nvSpPr>
        <p:spPr>
          <a:xfrm>
            <a:off x="0" y="6492240"/>
            <a:ext cx="455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8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212120" y="203400"/>
            <a:ext cx="400356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Attori nell'app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2163600" y="1674720"/>
            <a:ext cx="134316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20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Admin</a:t>
            </a:r>
            <a:endParaRPr b="0" lang="it-IT" sz="28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8850600" y="460800"/>
            <a:ext cx="193896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20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Compiti:</a:t>
            </a:r>
            <a:endParaRPr b="0" lang="it-IT" sz="28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7979400" y="1464480"/>
            <a:ext cx="392688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44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Possedere e utilizzare la private Key</a:t>
            </a:r>
            <a:endParaRPr b="0" lang="it-IT" sz="2400" spc="-1" strike="noStrike">
              <a:latin typeface="Arial"/>
            </a:endParaRPr>
          </a:p>
          <a:p>
            <a:pPr marL="34344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Interrogare il sistema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75" name="Immagine 7" descr=""/>
          <p:cNvPicPr/>
          <p:nvPr/>
        </p:nvPicPr>
        <p:blipFill>
          <a:blip r:embed="rId2"/>
          <a:srcRect l="8624" t="23032" r="7349" b="4101"/>
          <a:stretch/>
        </p:blipFill>
        <p:spPr>
          <a:xfrm>
            <a:off x="7581960" y="3145680"/>
            <a:ext cx="4324320" cy="2117520"/>
          </a:xfrm>
          <a:prstGeom prst="rect">
            <a:avLst/>
          </a:prstGeom>
          <a:ln w="0">
            <a:noFill/>
          </a:ln>
        </p:spPr>
      </p:pic>
      <p:pic>
        <p:nvPicPr>
          <p:cNvPr id="176" name="Immagine 8" descr=""/>
          <p:cNvPicPr/>
          <p:nvPr/>
        </p:nvPicPr>
        <p:blipFill>
          <a:blip r:embed="rId3"/>
          <a:srcRect l="-637" t="0" r="321" b="-611"/>
          <a:stretch/>
        </p:blipFill>
        <p:spPr>
          <a:xfrm>
            <a:off x="1970280" y="2857320"/>
            <a:ext cx="5344920" cy="2783880"/>
          </a:xfrm>
          <a:prstGeom prst="rect">
            <a:avLst/>
          </a:prstGeom>
          <a:ln w="0">
            <a:noFill/>
          </a:ln>
        </p:spPr>
      </p:pic>
      <p:pic>
        <p:nvPicPr>
          <p:cNvPr id="177" name="Immagine 15" descr="Immagine che contiene testo, pianta&#10;&#10;Descrizione generata automaticamente"/>
          <p:cNvPicPr/>
          <p:nvPr/>
        </p:nvPicPr>
        <p:blipFill>
          <a:blip r:embed="rId4"/>
          <a:stretch/>
        </p:blipFill>
        <p:spPr>
          <a:xfrm>
            <a:off x="3354120" y="1501560"/>
            <a:ext cx="4324320" cy="97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8440" y="2373120"/>
            <a:ext cx="6855480" cy="2114280"/>
          </a:xfrm>
          <a:prstGeom prst="rect">
            <a:avLst/>
          </a:prstGeom>
          <a:ln w="0"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0" y="6492240"/>
            <a:ext cx="455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212120" y="203400"/>
            <a:ext cx="565020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Attori nella Blockchain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2316600" y="1257840"/>
            <a:ext cx="120312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20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Enti</a:t>
            </a:r>
            <a:endParaRPr b="0" lang="it-IT" sz="28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2246400" y="3237480"/>
            <a:ext cx="134316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20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Owner</a:t>
            </a:r>
            <a:endParaRPr b="0" lang="it-IT" sz="28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7414200" y="1117800"/>
            <a:ext cx="361188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20"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Effettuano transazioni per il salvataggio di informazioni nella blockchain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8132400" y="460800"/>
            <a:ext cx="193896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20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Compiti:</a:t>
            </a:r>
            <a:endParaRPr b="0" lang="it-IT" sz="28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7098840" y="3062160"/>
            <a:ext cx="392688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44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Gestisce i permessi di utilizzo dei contratti</a:t>
            </a:r>
            <a:endParaRPr b="0" lang="it-IT" sz="2400" spc="-1" strike="noStrike">
              <a:latin typeface="Arial"/>
            </a:endParaRPr>
          </a:p>
          <a:p>
            <a:pPr marL="34344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Gestisce i nodi della blockchain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86" name="Immagine 15" descr="Immagine che contiene testo, pianta&#10;&#10;Descrizione generata automaticamente"/>
          <p:cNvPicPr/>
          <p:nvPr/>
        </p:nvPicPr>
        <p:blipFill>
          <a:blip r:embed="rId2"/>
          <a:stretch/>
        </p:blipFill>
        <p:spPr>
          <a:xfrm>
            <a:off x="3393000" y="1075680"/>
            <a:ext cx="3951360" cy="975240"/>
          </a:xfrm>
          <a:prstGeom prst="rect">
            <a:avLst/>
          </a:prstGeom>
          <a:ln w="0">
            <a:noFill/>
          </a:ln>
        </p:spPr>
      </p:pic>
      <p:pic>
        <p:nvPicPr>
          <p:cNvPr id="187" name="Immagine 15" descr="Immagine che contiene testo, pianta&#10;&#10;Descrizione generata automaticamente"/>
          <p:cNvPicPr/>
          <p:nvPr/>
        </p:nvPicPr>
        <p:blipFill>
          <a:blip r:embed="rId3"/>
          <a:stretch/>
        </p:blipFill>
        <p:spPr>
          <a:xfrm>
            <a:off x="3436920" y="3063960"/>
            <a:ext cx="3723840" cy="97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Application>LibreOffice/7.2.2.2$Windows_X86_64 LibreOffice_project/02b2acce88a210515b4a5bb2e46cbfb63fe97d56</Application>
  <AppVersion>15.0000</AppVersion>
  <Words>797</Words>
  <Paragraphs>245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2021-11-17T08:09:42Z</dcterms:created>
  <dc:creator>Giorgio</dc:creator>
  <dc:description/>
  <dc:language>it-IT</dc:language>
  <cp:lastModifiedBy/>
  <dcterms:modified xsi:type="dcterms:W3CDTF">2021-11-23T23:42:10Z</dcterms:modified>
  <cp:revision>143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i4>5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22</vt:i4>
  </property>
</Properties>
</file>